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5" r:id="rId5"/>
    <p:sldId id="277" r:id="rId6"/>
    <p:sldId id="278" r:id="rId7"/>
    <p:sldId id="279" r:id="rId8"/>
    <p:sldId id="268" r:id="rId9"/>
    <p:sldId id="26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24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E599-0E1D-4D00-8CE0-90B73A59750F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DF60-BCD3-49CD-B2D2-4568AF9F6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580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E599-0E1D-4D00-8CE0-90B73A59750F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DF60-BCD3-49CD-B2D2-4568AF9F6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033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E599-0E1D-4D00-8CE0-90B73A59750F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DF60-BCD3-49CD-B2D2-4568AF9F6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724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E599-0E1D-4D00-8CE0-90B73A59750F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DF60-BCD3-49CD-B2D2-4568AF9F6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756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E599-0E1D-4D00-8CE0-90B73A59750F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DF60-BCD3-49CD-B2D2-4568AF9F6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810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E599-0E1D-4D00-8CE0-90B73A59750F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DF60-BCD3-49CD-B2D2-4568AF9F6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87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E599-0E1D-4D00-8CE0-90B73A59750F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DF60-BCD3-49CD-B2D2-4568AF9F6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219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E599-0E1D-4D00-8CE0-90B73A59750F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DF60-BCD3-49CD-B2D2-4568AF9F6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315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E599-0E1D-4D00-8CE0-90B73A59750F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DF60-BCD3-49CD-B2D2-4568AF9F6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460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E599-0E1D-4D00-8CE0-90B73A59750F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DF60-BCD3-49CD-B2D2-4568AF9F6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685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BE599-0E1D-4D00-8CE0-90B73A59750F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6DF60-BCD3-49CD-B2D2-4568AF9F6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399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BE599-0E1D-4D00-8CE0-90B73A59750F}" type="datetimeFigureOut">
              <a:rPr lang="en-GB" smtClean="0"/>
              <a:t>19/06/2023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6DF60-BCD3-49CD-B2D2-4568AF9F6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689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45" y="332657"/>
            <a:ext cx="8391394" cy="5910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791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158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2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What is the purpose of this task?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1" y="1196752"/>
            <a:ext cx="8265889" cy="6766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/>
              <a:t>To understand the concept “Labour Market Information”</a:t>
            </a: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585802" y="1740582"/>
            <a:ext cx="61337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7030A0"/>
                </a:solidFill>
                <a:cs typeface="Arial" pitchFamily="34" charset="0"/>
              </a:rPr>
              <a:t>What will you learn from this task?</a:t>
            </a:r>
          </a:p>
        </p:txBody>
      </p:sp>
      <p:sp>
        <p:nvSpPr>
          <p:cNvPr id="5" name="Rectangle 4"/>
          <p:cNvSpPr/>
          <p:nvPr/>
        </p:nvSpPr>
        <p:spPr>
          <a:xfrm>
            <a:off x="585802" y="2378203"/>
            <a:ext cx="77768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000" b="1" dirty="0"/>
              <a:t>To define what LMI is</a:t>
            </a:r>
            <a:endParaRPr lang="en-GB" sz="2000" dirty="0"/>
          </a:p>
          <a:p>
            <a:pPr lvl="0"/>
            <a:r>
              <a:rPr lang="en-GB" sz="2000" b="1" dirty="0"/>
              <a:t>To identify sources of LMI</a:t>
            </a:r>
            <a:endParaRPr lang="en-GB" sz="2000" dirty="0"/>
          </a:p>
          <a:p>
            <a:pPr lvl="0"/>
            <a:r>
              <a:rPr lang="en-GB" sz="2000" b="1" dirty="0"/>
              <a:t>To carry out a small scale research activity using 1 company and deliver a presentation</a:t>
            </a:r>
            <a:endParaRPr lang="en-GB" sz="2000" dirty="0"/>
          </a:p>
          <a:p>
            <a:pPr lvl="0"/>
            <a:r>
              <a:rPr lang="en-GB" sz="2000" b="1" dirty="0"/>
              <a:t>To produce a personal action plan using LMI</a:t>
            </a:r>
            <a:endParaRPr lang="en-GB" sz="2000" dirty="0"/>
          </a:p>
        </p:txBody>
      </p:sp>
      <p:sp>
        <p:nvSpPr>
          <p:cNvPr id="6" name="Rectangle 5"/>
          <p:cNvSpPr/>
          <p:nvPr/>
        </p:nvSpPr>
        <p:spPr>
          <a:xfrm>
            <a:off x="553493" y="3884952"/>
            <a:ext cx="25464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7030A0"/>
                </a:solidFill>
                <a:cs typeface="Arial" pitchFamily="34" charset="0"/>
              </a:rPr>
              <a:t>You will need </a:t>
            </a:r>
            <a:endParaRPr lang="en-GB" sz="3200" dirty="0"/>
          </a:p>
        </p:txBody>
      </p:sp>
      <p:sp>
        <p:nvSpPr>
          <p:cNvPr id="7" name="Rectangle 6"/>
          <p:cNvSpPr/>
          <p:nvPr/>
        </p:nvSpPr>
        <p:spPr>
          <a:xfrm>
            <a:off x="585802" y="4509120"/>
            <a:ext cx="79729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/>
              <a:t>Internet access</a:t>
            </a:r>
            <a:endParaRPr lang="en-GB" sz="2000" dirty="0"/>
          </a:p>
          <a:p>
            <a:r>
              <a:rPr lang="en-GB" sz="2000" b="1" dirty="0"/>
              <a:t>Local maps</a:t>
            </a:r>
            <a:endParaRPr lang="en-GB" sz="2000" dirty="0"/>
          </a:p>
          <a:p>
            <a:r>
              <a:rPr lang="en-GB" sz="2000" b="1" dirty="0"/>
              <a:t>Whiteboard / flip chart</a:t>
            </a:r>
            <a:endParaRPr lang="en-GB" sz="2000" dirty="0"/>
          </a:p>
          <a:p>
            <a:r>
              <a:rPr lang="en-GB" sz="2000" b="1" dirty="0"/>
              <a:t>Personal action plan sheets 1 and 2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951689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200" b="1" dirty="0">
                <a:solidFill>
                  <a:srgbClr val="7030A0"/>
                </a:solidFill>
                <a:latin typeface="+mn-lt"/>
                <a:cs typeface="Arial" pitchFamily="34" charset="0"/>
              </a:rPr>
              <a:t>Task: What is LMI?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48472"/>
          </a:xfrm>
        </p:spPr>
        <p:txBody>
          <a:bodyPr>
            <a:normAutofit/>
          </a:bodyPr>
          <a:lstStyle/>
          <a:p>
            <a:pPr lvl="0"/>
            <a:r>
              <a:rPr lang="en-GB" sz="2400" b="1" dirty="0"/>
              <a:t>As a whole group do you know what LMI is?  It is Labour Market Information - information about the number and type of companies and employment opportunities in your area </a:t>
            </a:r>
          </a:p>
          <a:p>
            <a:pPr lvl="0"/>
            <a:r>
              <a:rPr lang="en-GB" sz="2400" b="1" dirty="0"/>
              <a:t>Discuss where would you look for information about LMI  Sources include your careers library, local press, the internet, business directories, libraries, people you know, job adverts.  </a:t>
            </a:r>
            <a:endParaRPr lang="en-GB" sz="2400" dirty="0"/>
          </a:p>
          <a:p>
            <a:pPr lvl="0"/>
            <a:r>
              <a:rPr lang="en-GB" sz="2400" b="1" dirty="0"/>
              <a:t>Can you think of any new businesses opening up locally or any that have closed down?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052276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11560" y="1916832"/>
            <a:ext cx="748883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b="1" dirty="0"/>
              <a:t>Choose one of your two identified companies, it should be one with a website</a:t>
            </a:r>
            <a:endParaRPr lang="en-GB" dirty="0"/>
          </a:p>
          <a:p>
            <a:pPr lvl="0"/>
            <a:r>
              <a:rPr lang="en-GB" b="1" dirty="0"/>
              <a:t>Using the website or information available to download from it – find out what you can about this company</a:t>
            </a:r>
            <a:endParaRPr lang="en-GB" dirty="0"/>
          </a:p>
          <a:p>
            <a:pPr lvl="0"/>
            <a:r>
              <a:rPr lang="en-GB" b="1" dirty="0"/>
              <a:t>Prepare a short presentation (no more than 5 minutes) to deliver to others covering:</a:t>
            </a:r>
            <a:endParaRPr lang="en-GB" dirty="0"/>
          </a:p>
          <a:p>
            <a:pPr lvl="1"/>
            <a:r>
              <a:rPr lang="en-GB" b="1" dirty="0"/>
              <a:t>What it does</a:t>
            </a:r>
            <a:endParaRPr lang="en-GB" dirty="0"/>
          </a:p>
          <a:p>
            <a:pPr lvl="1"/>
            <a:r>
              <a:rPr lang="en-GB" b="1" dirty="0"/>
              <a:t>Where it is (one site or many)</a:t>
            </a:r>
            <a:endParaRPr lang="en-GB" dirty="0"/>
          </a:p>
          <a:p>
            <a:pPr lvl="1"/>
            <a:r>
              <a:rPr lang="en-GB" b="1" dirty="0"/>
              <a:t>How big it is (how many people it employs)</a:t>
            </a:r>
            <a:endParaRPr lang="en-GB" dirty="0"/>
          </a:p>
          <a:p>
            <a:pPr lvl="1"/>
            <a:r>
              <a:rPr lang="en-GB" b="1" dirty="0"/>
              <a:t>Are they recruiting for people now and if so, what type of job?</a:t>
            </a:r>
            <a:endParaRPr lang="en-GB" dirty="0"/>
          </a:p>
          <a:p>
            <a:pPr lvl="1"/>
            <a:r>
              <a:rPr lang="en-GB" b="1" dirty="0"/>
              <a:t>Can you pick out key messages about the companies values, what it stands for?</a:t>
            </a:r>
            <a:endParaRPr lang="en-GB" dirty="0"/>
          </a:p>
          <a:p>
            <a:pPr lvl="1"/>
            <a:r>
              <a:rPr lang="en-GB" b="1" dirty="0"/>
              <a:t>Can you tell the difference between advertising (what is designed to make you feel good about the company) and information (what is fact) on the website?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11560" y="903040"/>
            <a:ext cx="50471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7030A0"/>
                </a:solidFill>
                <a:cs typeface="Arial" pitchFamily="34" charset="0"/>
              </a:rPr>
              <a:t>Task: Research one company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01406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200" b="1" dirty="0">
                <a:solidFill>
                  <a:srgbClr val="7030A0"/>
                </a:solidFill>
              </a:rPr>
              <a:t>Task: Personal Action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2400" b="1" dirty="0"/>
              <a:t>Complete a personal action plan using the action plan worksheets</a:t>
            </a:r>
          </a:p>
          <a:p>
            <a:pPr lvl="0"/>
            <a:r>
              <a:rPr lang="en-GB" sz="2400" b="1" dirty="0"/>
              <a:t>Come back to it when you have had time to do some more research</a:t>
            </a:r>
            <a:endParaRPr lang="en-GB" sz="24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6379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6"/>
            <a:ext cx="5747415" cy="626469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6300192" y="692695"/>
            <a:ext cx="26158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7030A0"/>
                </a:solidFill>
              </a:rPr>
              <a:t>PERSONAL ACTION PLAN </a:t>
            </a:r>
          </a:p>
          <a:p>
            <a:r>
              <a:rPr lang="en-GB" b="1" dirty="0">
                <a:solidFill>
                  <a:srgbClr val="7030A0"/>
                </a:solidFill>
              </a:rPr>
              <a:t>SHEET 1</a:t>
            </a:r>
          </a:p>
        </p:txBody>
      </p:sp>
    </p:spTree>
    <p:extLst>
      <p:ext uri="{BB962C8B-B14F-4D97-AF65-F5344CB8AC3E}">
        <p14:creationId xmlns:p14="http://schemas.microsoft.com/office/powerpoint/2010/main" val="4079562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16" y="260648"/>
            <a:ext cx="8658398" cy="6121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5949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200" b="1" dirty="0">
                <a:solidFill>
                  <a:srgbClr val="7030A0"/>
                </a:solidFill>
              </a:rPr>
              <a:t>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How easy or difficult were these tasks?</a:t>
            </a:r>
            <a:endParaRPr lang="en-GB" sz="2400" dirty="0">
              <a:effectLst/>
            </a:endParaRPr>
          </a:p>
          <a:p>
            <a:r>
              <a:rPr lang="en-GB" sz="2400" b="1" dirty="0"/>
              <a:t>Did you think of any new sources of LMI that you didn’t know about before?</a:t>
            </a:r>
            <a:endParaRPr lang="en-GB" sz="2400" dirty="0">
              <a:effectLst/>
            </a:endParaRPr>
          </a:p>
          <a:p>
            <a:r>
              <a:rPr lang="en-GB" sz="2400" b="1" dirty="0"/>
              <a:t>How easy or difficult is it to tell the difference between advertising and fact?</a:t>
            </a:r>
            <a:endParaRPr lang="en-GB" sz="2400" dirty="0">
              <a:effectLst/>
            </a:endParaRPr>
          </a:p>
          <a:p>
            <a:r>
              <a:rPr lang="en-GB" sz="2400" b="1" dirty="0"/>
              <a:t>How can you find out what a company’s culture or values are and why does this matter?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82082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3568" y="764704"/>
            <a:ext cx="1843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7030A0"/>
                </a:solidFill>
                <a:cs typeface="Arial" pitchFamily="34" charset="0"/>
              </a:rPr>
              <a:t>Extension</a:t>
            </a:r>
            <a:endParaRPr lang="en-GB" sz="3200" dirty="0"/>
          </a:p>
        </p:txBody>
      </p:sp>
      <p:sp>
        <p:nvSpPr>
          <p:cNvPr id="6" name="Rectangle 5"/>
          <p:cNvSpPr/>
          <p:nvPr/>
        </p:nvSpPr>
        <p:spPr>
          <a:xfrm>
            <a:off x="683568" y="1386562"/>
            <a:ext cx="77768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If you want to spend longer on this topic…</a:t>
            </a:r>
            <a:endParaRPr lang="en-GB" sz="2400" dirty="0"/>
          </a:p>
          <a:p>
            <a:r>
              <a:rPr lang="en-GB" sz="2400" b="1" dirty="0"/>
              <a:t> </a:t>
            </a:r>
            <a:endParaRPr lang="en-GB" sz="2400" dirty="0"/>
          </a:p>
          <a:p>
            <a:r>
              <a:rPr lang="en-GB" sz="2400" b="1" dirty="0"/>
              <a:t>Carry out a further individual research task.  Think of a job that you would really like to do.  Using any sources of information available to you find out the following:</a:t>
            </a:r>
            <a:endParaRPr lang="en-GB" sz="2400" dirty="0"/>
          </a:p>
          <a:p>
            <a:r>
              <a:rPr lang="en-GB" sz="2400" b="1" dirty="0"/>
              <a:t> </a:t>
            </a:r>
            <a:endParaRPr lang="en-GB" sz="24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en-GB" sz="2400" b="1" dirty="0"/>
              <a:t>Can you do the job where you live now or would you have to travel</a:t>
            </a:r>
            <a:endParaRPr lang="en-GB" sz="24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en-GB" sz="2400" b="1" dirty="0"/>
              <a:t>Would it mean moving away to live and work elsewhere? </a:t>
            </a:r>
            <a:endParaRPr lang="en-GB" sz="2400" dirty="0"/>
          </a:p>
          <a:p>
            <a:pPr marL="342900" lvl="0" indent="-342900">
              <a:buFont typeface="Arial" pitchFamily="34" charset="0"/>
              <a:buChar char="•"/>
            </a:pPr>
            <a:r>
              <a:rPr lang="en-GB" sz="2400" b="1" dirty="0"/>
              <a:t>What are the entry requirements?</a:t>
            </a:r>
            <a:endParaRPr lang="en-GB" sz="2400" dirty="0">
              <a:effectLst/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en-GB" sz="2400" b="1" dirty="0"/>
              <a:t>Do you need to study further or get more qualifications?</a:t>
            </a:r>
            <a:endParaRPr lang="en-GB" sz="2400" dirty="0">
              <a:effectLst/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en-GB" sz="2400" b="1" dirty="0"/>
              <a:t>What salary can you expect when you start?</a:t>
            </a:r>
            <a:endParaRPr lang="en-GB" sz="2400" dirty="0">
              <a:effectLst/>
            </a:endParaRPr>
          </a:p>
          <a:p>
            <a:pPr marL="342900" lvl="0" indent="-342900">
              <a:buFont typeface="Arial" pitchFamily="34" charset="0"/>
              <a:buChar char="•"/>
            </a:pPr>
            <a:r>
              <a:rPr lang="en-GB" sz="2400" b="1" dirty="0"/>
              <a:t>Once you are in – what are the opportunities to move up or progress?</a:t>
            </a:r>
            <a:endParaRPr lang="en-GB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41014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896</TotalTime>
  <Words>509</Words>
  <Application>Microsoft Office PowerPoint</Application>
  <PresentationFormat>On-screen Show 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What is the purpose of this task?</vt:lpstr>
      <vt:lpstr>Task: What is LMI?</vt:lpstr>
      <vt:lpstr>PowerPoint Presentation</vt:lpstr>
      <vt:lpstr>Task: Personal Action Plan</vt:lpstr>
      <vt:lpstr>PowerPoint Presentation</vt:lpstr>
      <vt:lpstr>PowerPoint Presentation</vt:lpstr>
      <vt:lpstr>Review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Discover your employability skills</dc:title>
  <dc:creator>Anna</dc:creator>
  <cp:lastModifiedBy>Sonya Turpin</cp:lastModifiedBy>
  <cp:revision>19</cp:revision>
  <dcterms:created xsi:type="dcterms:W3CDTF">2012-08-25T16:54:00Z</dcterms:created>
  <dcterms:modified xsi:type="dcterms:W3CDTF">2023-06-19T15:29:39Z</dcterms:modified>
</cp:coreProperties>
</file>