
<file path=[Content_Types].xml><?xml version="1.0" encoding="utf-8"?>
<Types xmlns="http://schemas.openxmlformats.org/package/2006/content-types">
  <Default Extension="bin" ContentType="application/vnd.openxmlformats-officedocument.oleObject"/>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4"/>
  </p:notesMasterIdLst>
  <p:sldIdLst>
    <p:sldId id="256" r:id="rId2"/>
    <p:sldId id="257" r:id="rId3"/>
  </p:sldIdLst>
  <p:sldSz cx="12192000" cy="6858000"/>
  <p:notesSz cx="6888163" cy="100203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8" roundtripDataSignature="AMtx7mhicect4hit2YJplEFukSzzlA2kg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B6E2E99-A6D5-4D99-B2C9-498E00CB73D1}">
  <a:tblStyle styleId="{2B6E2E99-A6D5-4D99-B2C9-498E00CB73D1}" styleName="Table_0">
    <a:wholeTbl>
      <a:tcTxStyle b="off" i="off">
        <a:font>
          <a:latin typeface="Arial"/>
          <a:ea typeface="Arial"/>
          <a:cs typeface="Arial"/>
        </a:font>
        <a:schemeClr val="dk1"/>
      </a:tcTxStyle>
      <a:tcStyle>
        <a:tcBdr>
          <a:left>
            <a:ln w="9525" cap="flat" cmpd="sng">
              <a:solidFill>
                <a:srgbClr val="000000">
                  <a:alpha val="0"/>
                </a:srgbClr>
              </a:solidFill>
              <a:prstDash val="solid"/>
              <a:round/>
              <a:headEnd type="none" w="sm" len="sm"/>
              <a:tailEnd type="none" w="sm" len="sm"/>
            </a:ln>
          </a:left>
          <a:right>
            <a:ln w="9525" cap="flat" cmpd="sng">
              <a:solidFill>
                <a:srgbClr val="000000">
                  <a:alpha val="0"/>
                </a:srgbClr>
              </a:solidFill>
              <a:prstDash val="solid"/>
              <a:round/>
              <a:headEnd type="none" w="sm" len="sm"/>
              <a:tailEnd type="none" w="sm" len="sm"/>
            </a:ln>
          </a:right>
          <a:top>
            <a:ln w="12700" cap="flat" cmpd="sng">
              <a:solidFill>
                <a:schemeClr val="accent4"/>
              </a:solidFill>
              <a:prstDash val="solid"/>
              <a:round/>
              <a:headEnd type="none" w="sm" len="sm"/>
              <a:tailEnd type="none" w="sm" len="sm"/>
            </a:ln>
          </a:top>
          <a:bottom>
            <a:ln w="12700" cap="flat" cmpd="sng">
              <a:solidFill>
                <a:schemeClr val="accent4"/>
              </a:solidFill>
              <a:prstDash val="solid"/>
              <a:round/>
              <a:headEnd type="none" w="sm" len="sm"/>
              <a:tailEnd type="none" w="sm" len="sm"/>
            </a:ln>
          </a:bottom>
          <a:insideH>
            <a:ln w="9525" cap="flat" cmpd="sng">
              <a:solidFill>
                <a:srgbClr val="000000">
                  <a:alpha val="0"/>
                </a:srgbClr>
              </a:solidFill>
              <a:prstDash val="solid"/>
              <a:round/>
              <a:headEnd type="none" w="sm" len="sm"/>
              <a:tailEnd type="none" w="sm" len="sm"/>
            </a:ln>
          </a:insideH>
          <a:insideV>
            <a:ln w="9525" cap="flat" cmpd="sng">
              <a:solidFill>
                <a:srgbClr val="000000">
                  <a:alpha val="0"/>
                </a:srgbClr>
              </a:solidFill>
              <a:prstDash val="solid"/>
              <a:round/>
              <a:headEnd type="none" w="sm" len="sm"/>
              <a:tailEnd type="none" w="sm" len="sm"/>
            </a:ln>
          </a:insideV>
        </a:tcBdr>
        <a:fill>
          <a:solidFill>
            <a:srgbClr val="FFFFFF">
              <a:alpha val="0"/>
            </a:srgbClr>
          </a:solidFill>
        </a:fill>
      </a:tcStyle>
    </a:wholeTbl>
    <a:band1H>
      <a:tcTxStyle b="off" i="off"/>
      <a:tcStyle>
        <a:tcBdr/>
        <a:fill>
          <a:solidFill>
            <a:schemeClr val="accent4">
              <a:alpha val="20000"/>
            </a:schemeClr>
          </a:solidFill>
        </a:fill>
      </a:tcStyle>
    </a:band1H>
    <a:band2H>
      <a:tcTxStyle b="off" i="off"/>
      <a:tcStyle>
        <a:tcBdr/>
      </a:tcStyle>
    </a:band2H>
    <a:band1V>
      <a:tcTxStyle b="off" i="off"/>
      <a:tcStyle>
        <a:tcBdr/>
        <a:fill>
          <a:solidFill>
            <a:schemeClr val="accent4">
              <a:alpha val="20000"/>
            </a:schemeClr>
          </a:solidFill>
        </a:fill>
      </a:tcStyle>
    </a:band1V>
    <a:band2V>
      <a:tcTxStyle b="off" i="off"/>
      <a:tcStyle>
        <a:tcBdr/>
      </a:tcStyle>
    </a:band2V>
    <a:lastCol>
      <a:tcTxStyle b="on" i="off"/>
      <a:tcStyle>
        <a:tcBdr/>
      </a:tcStyle>
    </a:lastCol>
    <a:firstCol>
      <a:tcTxStyle b="on" i="off"/>
      <a:tcStyle>
        <a:tcBdr/>
      </a:tcStyle>
    </a:firstCol>
    <a:lastRow>
      <a:tcTxStyle b="on" i="off"/>
      <a:tcStyle>
        <a:tcBdr>
          <a:top>
            <a:ln w="12700" cap="flat" cmpd="sng">
              <a:solidFill>
                <a:schemeClr val="accent4"/>
              </a:solidFill>
              <a:prstDash val="solid"/>
              <a:round/>
              <a:headEnd type="none" w="sm" len="sm"/>
              <a:tailEnd type="none" w="sm" len="sm"/>
            </a:ln>
          </a:top>
        </a:tcBdr>
        <a:fill>
          <a:solidFill>
            <a:srgbClr val="FFFFFF">
              <a:alpha val="0"/>
            </a:srgbClr>
          </a:solidFill>
        </a:fill>
      </a:tcStyle>
    </a:lastRow>
    <a:seCell>
      <a:tcTxStyle b="off" i="off"/>
      <a:tcStyle>
        <a:tcBdr/>
      </a:tcStyle>
    </a:seCell>
    <a:swCell>
      <a:tcTxStyle b="off" i="off"/>
      <a:tcStyle>
        <a:tcBdr/>
      </a:tcStyle>
    </a:swCell>
    <a:firstRow>
      <a:tcTxStyle b="on" i="off"/>
      <a:tcStyle>
        <a:tcBdr>
          <a:bottom>
            <a:ln w="12700" cap="flat" cmpd="sng">
              <a:solidFill>
                <a:schemeClr val="accent4"/>
              </a:solidFill>
              <a:prstDash val="solid"/>
              <a:round/>
              <a:headEnd type="none" w="sm" len="sm"/>
              <a:tailEnd type="none" w="sm" len="sm"/>
            </a:ln>
          </a:bottom>
        </a:tcBdr>
        <a:fill>
          <a:solidFill>
            <a:srgbClr val="FFFFFF">
              <a:alpha val="0"/>
            </a:srgbClr>
          </a:solidFill>
        </a:fill>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462" y="-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customschemas.google.com/relationships/presentationmetadata" Target="metadata"/><Relationship Id="rId3" Type="http://schemas.openxmlformats.org/officeDocument/2006/relationships/slide" Target="slides/slide2.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11" Type="http://schemas.openxmlformats.org/officeDocument/2006/relationships/theme" Target="theme/theme1.xml"/><Relationship Id="rId10" Type="http://schemas.openxmlformats.org/officeDocument/2006/relationships/viewProps" Target="viewProps.xml"/><Relationship Id="rId4" Type="http://schemas.openxmlformats.org/officeDocument/2006/relationships/notesMaster" Target="notesMasters/notes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8250" y="751500"/>
            <a:ext cx="4592325" cy="37576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8800" y="4759625"/>
            <a:ext cx="5510500" cy="4509125"/>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8800" y="4759625"/>
            <a:ext cx="5510500" cy="450912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104775" y="750888"/>
            <a:ext cx="6678613" cy="3757612"/>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2:notes"/>
          <p:cNvSpPr txBox="1">
            <a:spLocks noGrp="1"/>
          </p:cNvSpPr>
          <p:nvPr>
            <p:ph type="body" idx="1"/>
          </p:nvPr>
        </p:nvSpPr>
        <p:spPr>
          <a:xfrm>
            <a:off x="688800" y="4759625"/>
            <a:ext cx="5510500" cy="450912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0" name="Google Shape;120;p2:notes"/>
          <p:cNvSpPr>
            <a:spLocks noGrp="1" noRot="1" noChangeAspect="1"/>
          </p:cNvSpPr>
          <p:nvPr>
            <p:ph type="sldImg" idx="2"/>
          </p:nvPr>
        </p:nvSpPr>
        <p:spPr>
          <a:xfrm>
            <a:off x="104775" y="750888"/>
            <a:ext cx="6678613" cy="3757612"/>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 name="Google Shape;14;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11"/>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11"/>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2"/>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2"/>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13"/>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13"/>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3"/>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3"/>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3"/>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6"/>
          <p:cNvSpPr>
            <a:spLocks noGrp="1"/>
          </p:cNvSpPr>
          <p:nvPr>
            <p:ph type="pic" idx="2"/>
          </p:nvPr>
        </p:nvSpPr>
        <p:spPr>
          <a:xfrm>
            <a:off x="5183188" y="987425"/>
            <a:ext cx="6172200" cy="4873625"/>
          </a:xfrm>
          <a:prstGeom prst="rect">
            <a:avLst/>
          </a:prstGeom>
          <a:noFill/>
          <a:ln>
            <a:noFill/>
          </a:ln>
        </p:spPr>
      </p:sp>
      <p:sp>
        <p:nvSpPr>
          <p:cNvPr id="64" name="Google Shape;64;p1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13" Type="http://schemas.openxmlformats.org/officeDocument/2006/relationships/image" Target="../media/image10.png"/><Relationship Id="rId3" Type="http://schemas.openxmlformats.org/officeDocument/2006/relationships/image" Target="../media/image1.png"/><Relationship Id="rId7" Type="http://schemas.openxmlformats.org/officeDocument/2006/relationships/image" Target="../media/image5.jpg"/><Relationship Id="rId12"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11" Type="http://schemas.openxmlformats.org/officeDocument/2006/relationships/oleObject" Target="../embeddings/oleObject1.bin"/><Relationship Id="rId5" Type="http://schemas.openxmlformats.org/officeDocument/2006/relationships/image" Target="../media/image3.jpg"/><Relationship Id="rId10" Type="http://schemas.openxmlformats.org/officeDocument/2006/relationships/image" Target="../media/image8.png"/><Relationship Id="rId4" Type="http://schemas.openxmlformats.org/officeDocument/2006/relationships/image" Target="../media/image2.jp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png"/><Relationship Id="rId7" Type="http://schemas.openxmlformats.org/officeDocument/2006/relationships/image" Target="../media/image7.png"/><Relationship Id="rId12"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6.jpg"/><Relationship Id="rId11" Type="http://schemas.openxmlformats.org/officeDocument/2006/relationships/image" Target="../media/image9.png"/><Relationship Id="rId5" Type="http://schemas.openxmlformats.org/officeDocument/2006/relationships/image" Target="../media/image4.jpg"/><Relationship Id="rId10" Type="http://schemas.openxmlformats.org/officeDocument/2006/relationships/oleObject" Target="../embeddings/oleObject1.bin"/><Relationship Id="rId4" Type="http://schemas.openxmlformats.org/officeDocument/2006/relationships/image" Target="../media/image3.jp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D966"/>
        </a:solidFill>
        <a:effectLst/>
      </p:bgPr>
    </p:bg>
    <p:spTree>
      <p:nvGrpSpPr>
        <p:cNvPr id="1" name="Shape 83"/>
        <p:cNvGrpSpPr/>
        <p:nvPr/>
      </p:nvGrpSpPr>
      <p:grpSpPr>
        <a:xfrm>
          <a:off x="0" y="0"/>
          <a:ext cx="0" cy="0"/>
          <a:chOff x="0" y="0"/>
          <a:chExt cx="0" cy="0"/>
        </a:xfrm>
      </p:grpSpPr>
      <p:graphicFrame>
        <p:nvGraphicFramePr>
          <p:cNvPr id="84" name="Google Shape;84;p1"/>
          <p:cNvGraphicFramePr/>
          <p:nvPr>
            <p:extLst>
              <p:ext uri="{D42A27DB-BD31-4B8C-83A1-F6EECF244321}">
                <p14:modId xmlns:p14="http://schemas.microsoft.com/office/powerpoint/2010/main" val="1913996750"/>
              </p:ext>
            </p:extLst>
          </p:nvPr>
        </p:nvGraphicFramePr>
        <p:xfrm>
          <a:off x="1836285" y="1072608"/>
          <a:ext cx="8142725" cy="5458010"/>
        </p:xfrm>
        <a:graphic>
          <a:graphicData uri="http://schemas.openxmlformats.org/drawingml/2006/table">
            <a:tbl>
              <a:tblPr firstRow="1" bandRow="1">
                <a:noFill/>
                <a:tableStyleId>{2B6E2E99-A6D5-4D99-B2C9-498E00CB73D1}</a:tableStyleId>
              </a:tblPr>
              <a:tblGrid>
                <a:gridCol w="1688025">
                  <a:extLst>
                    <a:ext uri="{9D8B030D-6E8A-4147-A177-3AD203B41FA5}">
                      <a16:colId xmlns:a16="http://schemas.microsoft.com/office/drawing/2014/main" val="20000"/>
                    </a:ext>
                  </a:extLst>
                </a:gridCol>
                <a:gridCol w="1688025">
                  <a:extLst>
                    <a:ext uri="{9D8B030D-6E8A-4147-A177-3AD203B41FA5}">
                      <a16:colId xmlns:a16="http://schemas.microsoft.com/office/drawing/2014/main" val="20001"/>
                    </a:ext>
                  </a:extLst>
                </a:gridCol>
                <a:gridCol w="1688025">
                  <a:extLst>
                    <a:ext uri="{9D8B030D-6E8A-4147-A177-3AD203B41FA5}">
                      <a16:colId xmlns:a16="http://schemas.microsoft.com/office/drawing/2014/main" val="20002"/>
                    </a:ext>
                  </a:extLst>
                </a:gridCol>
                <a:gridCol w="1688025">
                  <a:extLst>
                    <a:ext uri="{9D8B030D-6E8A-4147-A177-3AD203B41FA5}">
                      <a16:colId xmlns:a16="http://schemas.microsoft.com/office/drawing/2014/main" val="20003"/>
                    </a:ext>
                  </a:extLst>
                </a:gridCol>
                <a:gridCol w="1390625">
                  <a:extLst>
                    <a:ext uri="{9D8B030D-6E8A-4147-A177-3AD203B41FA5}">
                      <a16:colId xmlns:a16="http://schemas.microsoft.com/office/drawing/2014/main" val="20004"/>
                    </a:ext>
                  </a:extLst>
                </a:gridCol>
              </a:tblGrid>
              <a:tr h="1083325">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MONDAY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400"/>
                        <a:buFont typeface="Arial"/>
                        <a:buNone/>
                      </a:pPr>
                      <a:endParaRPr sz="1400" b="0" u="none" strike="noStrike" cap="none">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800"/>
                        <a:buFont typeface="Arial"/>
                        <a:buNone/>
                      </a:pPr>
                      <a:r>
                        <a:rPr lang="en-GB" sz="1400" b="0" u="none" strike="noStrike" cap="none" dirty="0">
                          <a:latin typeface="Calibri"/>
                          <a:ea typeface="Calibri"/>
                          <a:cs typeface="Calibri"/>
                          <a:sym typeface="Calibri"/>
                        </a:rPr>
                        <a:t>Cajun Chicken  </a:t>
                      </a:r>
                      <a:endParaRPr dirty="0"/>
                    </a:p>
                    <a:p>
                      <a:pPr marL="0" marR="0" lvl="0" indent="0" algn="ctr" rtl="0">
                        <a:lnSpc>
                          <a:spcPct val="100000"/>
                        </a:lnSpc>
                        <a:spcBef>
                          <a:spcPts val="0"/>
                        </a:spcBef>
                        <a:spcAft>
                          <a:spcPts val="0"/>
                        </a:spcAft>
                        <a:buClr>
                          <a:srgbClr val="000000"/>
                        </a:buClr>
                        <a:buSzPts val="800"/>
                        <a:buFont typeface="Arial"/>
                        <a:buNone/>
                      </a:pPr>
                      <a:endParaRPr sz="800" b="0" u="none" strike="noStrike" cap="none" dirty="0">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latin typeface="Calibri"/>
                          <a:ea typeface="Calibri"/>
                          <a:cs typeface="Calibri"/>
                          <a:sym typeface="Calibri"/>
                        </a:rPr>
                        <a:t>2, 7, 13</a:t>
                      </a:r>
                      <a:endParaRPr sz="1400" b="0" u="none" strike="noStrike" cap="none" dirty="0">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tc>
                  <a:txBody>
                    <a:bodyPr/>
                    <a:lstStyle/>
                    <a:p>
                      <a:pPr marL="171450" marR="0" lvl="0" indent="-114300" algn="ctr" rtl="0">
                        <a:lnSpc>
                          <a:spcPct val="100000"/>
                        </a:lnSpc>
                        <a:spcBef>
                          <a:spcPts val="0"/>
                        </a:spcBef>
                        <a:spcAft>
                          <a:spcPts val="0"/>
                        </a:spcAft>
                        <a:buClr>
                          <a:schemeClr val="dk1"/>
                        </a:buClr>
                        <a:buSzPts val="900"/>
                        <a:buFont typeface="Arial"/>
                        <a:buNone/>
                      </a:pPr>
                      <a:r>
                        <a:rPr lang="en-GB" sz="1400" b="0" u="none" strike="noStrike" cap="none" dirty="0">
                          <a:solidFill>
                            <a:schemeClr val="dk1"/>
                          </a:solidFill>
                          <a:latin typeface="Calibri"/>
                          <a:ea typeface="Calibri"/>
                          <a:cs typeface="Calibri"/>
                          <a:sym typeface="Calibri"/>
                        </a:rPr>
                        <a:t>Spicy Vege Burrito  </a:t>
                      </a:r>
                      <a:endParaRPr sz="1100" b="0" u="none" strike="noStrike" cap="none" dirty="0">
                        <a:solidFill>
                          <a:schemeClr val="dk1"/>
                        </a:solidFill>
                        <a:latin typeface="Calibri"/>
                        <a:ea typeface="Calibri"/>
                        <a:cs typeface="Calibri"/>
                        <a:sym typeface="Calibri"/>
                      </a:endParaRPr>
                    </a:p>
                    <a:p>
                      <a:pPr marL="171450" marR="0" lvl="0" indent="-114300" algn="ctr" rtl="0">
                        <a:lnSpc>
                          <a:spcPct val="100000"/>
                        </a:lnSpc>
                        <a:spcBef>
                          <a:spcPts val="0"/>
                        </a:spcBef>
                        <a:spcAft>
                          <a:spcPts val="0"/>
                        </a:spcAft>
                        <a:buClr>
                          <a:schemeClr val="dk1"/>
                        </a:buClr>
                        <a:buSzPts val="900"/>
                        <a:buFont typeface="Arial"/>
                        <a:buNone/>
                      </a:pPr>
                      <a:endParaRPr sz="800" b="0" i="0" u="none" strike="noStrike" cap="none" dirty="0">
                        <a:solidFill>
                          <a:schemeClr val="dk1"/>
                        </a:solidFill>
                        <a:latin typeface="Calibri"/>
                        <a:ea typeface="Calibri"/>
                        <a:cs typeface="Calibri"/>
                        <a:sym typeface="Calibri"/>
                      </a:endParaRPr>
                    </a:p>
                    <a:p>
                      <a:pPr marL="171450" marR="0" lvl="0" indent="-114300" algn="ctr" rtl="0">
                        <a:lnSpc>
                          <a:spcPct val="100000"/>
                        </a:lnSpc>
                        <a:spcBef>
                          <a:spcPts val="0"/>
                        </a:spcBef>
                        <a:spcAft>
                          <a:spcPts val="0"/>
                        </a:spcAft>
                        <a:buClr>
                          <a:schemeClr val="dk1"/>
                        </a:buClr>
                        <a:buSzPts val="900"/>
                        <a:buFont typeface="Arial"/>
                        <a:buNone/>
                      </a:pPr>
                      <a:r>
                        <a:rPr lang="en-GB" sz="800" b="0" i="0" u="none" strike="noStrike" cap="none" dirty="0">
                          <a:solidFill>
                            <a:schemeClr val="dk1"/>
                          </a:solidFill>
                          <a:latin typeface="Calibri"/>
                          <a:ea typeface="Calibri"/>
                          <a:cs typeface="Calibri"/>
                          <a:sym typeface="Calibri"/>
                        </a:rPr>
                        <a:t>2, 7</a:t>
                      </a:r>
                      <a:endParaRPr sz="14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Crispy Diced Potatoes</a:t>
                      </a:r>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Salsa Slaw</a:t>
                      </a:r>
                      <a:endParaRPr dirty="0"/>
                    </a:p>
                    <a:p>
                      <a:pPr marL="0" marR="0" lvl="0" indent="0" algn="ctr" rtl="0">
                        <a:lnSpc>
                          <a:spcPct val="100000"/>
                        </a:lnSpc>
                        <a:spcBef>
                          <a:spcPts val="0"/>
                        </a:spcBef>
                        <a:spcAft>
                          <a:spcPts val="0"/>
                        </a:spcAft>
                        <a:buClr>
                          <a:srgbClr val="000000"/>
                        </a:buClr>
                        <a:buSzPts val="1400"/>
                        <a:buFont typeface="Arial"/>
                        <a:buNone/>
                      </a:pPr>
                      <a:r>
                        <a:rPr lang="en-GB" sz="1000" b="0" u="none" strike="noStrike" cap="none" dirty="0">
                          <a:latin typeface="Calibri"/>
                          <a:ea typeface="Calibri"/>
                          <a:cs typeface="Calibri"/>
                          <a:sym typeface="Calibri"/>
                        </a:rPr>
                        <a:t>A/F</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Apple &amp; Oat Traybake</a:t>
                      </a:r>
                      <a:endParaRPr dirty="0"/>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 </a:t>
                      </a:r>
                      <a:endParaRPr sz="1400" u="none" strike="noStrike" cap="none"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2, 4, 7</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0"/>
                  </a:ext>
                </a:extLst>
              </a:tr>
              <a:tr h="897600">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TUESDAY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400"/>
                        <a:buFont typeface="Arial"/>
                        <a:buNone/>
                      </a:pPr>
                      <a:endParaRPr sz="1400" b="0" u="none" strike="noStrike" cap="none">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dirty="0">
                          <a:latin typeface="Calibri" panose="020F0502020204030204" pitchFamily="34" charset="0"/>
                          <a:ea typeface="Calibri" panose="020F0502020204030204" pitchFamily="34" charset="0"/>
                          <a:cs typeface="Calibri" panose="020F0502020204030204" pitchFamily="34" charset="0"/>
                        </a:rPr>
                        <a:t>Pasta Bolognaise</a:t>
                      </a:r>
                      <a:endParaRPr sz="1400" dirty="0">
                        <a:latin typeface="Calibri" panose="020F0502020204030204" pitchFamily="34" charset="0"/>
                        <a:ea typeface="Calibri" panose="020F0502020204030204" pitchFamily="34" charset="0"/>
                        <a:cs typeface="Calibri" panose="020F0502020204030204" pitchFamily="34" charset="0"/>
                      </a:endParaRPr>
                    </a:p>
                    <a:p>
                      <a:pPr marL="0" marR="0" lvl="0" indent="0" algn="ctr" rtl="0">
                        <a:lnSpc>
                          <a:spcPct val="100000"/>
                        </a:lnSpc>
                        <a:spcBef>
                          <a:spcPts val="0"/>
                        </a:spcBef>
                        <a:spcAft>
                          <a:spcPts val="0"/>
                        </a:spcAft>
                        <a:buClr>
                          <a:srgbClr val="000000"/>
                        </a:buClr>
                        <a:buSzPts val="1400"/>
                        <a:buFont typeface="Arial"/>
                        <a:buNone/>
                      </a:pPr>
                      <a:endParaRPr sz="8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400"/>
                        <a:buFont typeface="Arial"/>
                        <a:buNone/>
                      </a:pPr>
                      <a:r>
                        <a:rPr lang="en-GB" sz="800" b="0" u="none" strike="noStrike" cap="none" dirty="0">
                          <a:solidFill>
                            <a:schemeClr val="dk1"/>
                          </a:solidFill>
                          <a:latin typeface="Calibri"/>
                          <a:ea typeface="Calibri"/>
                          <a:cs typeface="Calibri"/>
                          <a:sym typeface="Calibri"/>
                        </a:rPr>
                        <a:t>2</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800"/>
                        <a:buFont typeface="Arial"/>
                        <a:buNone/>
                      </a:pPr>
                      <a:r>
                        <a:rPr lang="en-GB" sz="1400" b="0" u="none" strike="noStrike" cap="none" dirty="0">
                          <a:solidFill>
                            <a:schemeClr val="dk1"/>
                          </a:solidFill>
                          <a:latin typeface="Calibri"/>
                          <a:ea typeface="Calibri"/>
                          <a:cs typeface="Calibri"/>
                          <a:sym typeface="Calibri"/>
                        </a:rPr>
                        <a:t>Cauliflower Cheese Pasta Bake </a:t>
                      </a:r>
                      <a:endParaRPr dirty="0"/>
                    </a:p>
                    <a:p>
                      <a:pPr marL="0" marR="0" lvl="0" indent="0" algn="ctr" rtl="0">
                        <a:lnSpc>
                          <a:spcPct val="100000"/>
                        </a:lnSpc>
                        <a:spcBef>
                          <a:spcPts val="0"/>
                        </a:spcBef>
                        <a:spcAft>
                          <a:spcPts val="0"/>
                        </a:spcAft>
                        <a:buClr>
                          <a:srgbClr val="000000"/>
                        </a:buClr>
                        <a:buSzPts val="800"/>
                        <a:buFont typeface="Arial"/>
                        <a:buNone/>
                      </a:pPr>
                      <a:endParaRPr sz="8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2, 7, 9</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Garlic Bread &amp; Mixed Salad</a:t>
                      </a:r>
                      <a:endParaRPr sz="1400" u="none" strike="noStrike" cap="none" dirty="0"/>
                    </a:p>
                    <a:p>
                      <a:pPr marL="0" marR="0" lvl="0" indent="0" algn="ctr" rtl="0">
                        <a:lnSpc>
                          <a:spcPct val="100000"/>
                        </a:lnSpc>
                        <a:spcBef>
                          <a:spcPts val="0"/>
                        </a:spcBef>
                        <a:spcAft>
                          <a:spcPts val="0"/>
                        </a:spcAft>
                        <a:buClr>
                          <a:srgbClr val="000000"/>
                        </a:buClr>
                        <a:buSzPts val="1000"/>
                        <a:buFont typeface="Arial"/>
                        <a:buNone/>
                      </a:pPr>
                      <a:r>
                        <a:rPr lang="en-GB" sz="1000" b="0" u="none" strike="noStrike" cap="none" dirty="0">
                          <a:latin typeface="Calibri"/>
                          <a:ea typeface="Calibri"/>
                          <a:cs typeface="Calibri"/>
                          <a:sym typeface="Calibri"/>
                        </a:rPr>
                        <a:t>2</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Homemade Fruit Muffin Traybake</a:t>
                      </a:r>
                      <a:endParaRPr sz="1400" u="none" strike="noStrike" cap="none"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2, 4</a:t>
                      </a:r>
                      <a:endParaRPr sz="1400" u="none" strike="noStrike" cap="none" dirty="0"/>
                    </a:p>
                    <a:p>
                      <a:pPr marL="0" marR="0" lvl="0" indent="0" algn="ctr"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1"/>
                  </a:ext>
                </a:extLst>
              </a:tr>
              <a:tr h="916450">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WEDNESDAY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400"/>
                        <a:buFont typeface="Arial"/>
                        <a:buNone/>
                      </a:pPr>
                      <a:endParaRPr sz="1400" b="0" u="none" strike="noStrike" cap="none">
                        <a:latin typeface="Calibri"/>
                        <a:ea typeface="Calibri"/>
                        <a:cs typeface="Calibri"/>
                        <a:sym typeface="Calibri"/>
                      </a:endParaRPr>
                    </a:p>
                  </a:txBody>
                  <a:tcPr marL="91450" marR="91450" marT="45725" marB="45725"/>
                </a:tc>
                <a:tc>
                  <a:txBody>
                    <a:bodyPr/>
                    <a:lstStyle/>
                    <a:p>
                      <a:pPr marL="171450" marR="0" lvl="0" indent="-114300" algn="ctr" rtl="0">
                        <a:lnSpc>
                          <a:spcPct val="100000"/>
                        </a:lnSpc>
                        <a:spcBef>
                          <a:spcPts val="0"/>
                        </a:spcBef>
                        <a:spcAft>
                          <a:spcPts val="0"/>
                        </a:spcAft>
                        <a:buClr>
                          <a:schemeClr val="dk1"/>
                        </a:buClr>
                        <a:buSzPts val="900"/>
                        <a:buFont typeface="Arial"/>
                        <a:buNone/>
                      </a:pPr>
                      <a:r>
                        <a:rPr lang="en-GB" sz="1400" b="0" i="0" u="none" strike="noStrike" cap="none" dirty="0">
                          <a:solidFill>
                            <a:schemeClr val="dk1"/>
                          </a:solidFill>
                          <a:latin typeface="Calibri"/>
                          <a:ea typeface="Calibri"/>
                          <a:cs typeface="Calibri"/>
                          <a:sym typeface="Calibri"/>
                        </a:rPr>
                        <a:t>Gammon or Chicken Roast </a:t>
                      </a:r>
                      <a:endParaRPr sz="1400" u="none" strike="noStrike" cap="none" dirty="0"/>
                    </a:p>
                    <a:p>
                      <a:pPr marL="171450" marR="0" lvl="0" indent="-114300" algn="ctr" rtl="0">
                        <a:lnSpc>
                          <a:spcPct val="100000"/>
                        </a:lnSpc>
                        <a:spcBef>
                          <a:spcPts val="0"/>
                        </a:spcBef>
                        <a:spcAft>
                          <a:spcPts val="0"/>
                        </a:spcAft>
                        <a:buClr>
                          <a:schemeClr val="dk1"/>
                        </a:buClr>
                        <a:buSzPts val="900"/>
                        <a:buFont typeface="Arial"/>
                        <a:buNone/>
                      </a:pPr>
                      <a:r>
                        <a:rPr lang="en-GB" sz="800" b="0" u="none" strike="noStrike" cap="none" dirty="0">
                          <a:solidFill>
                            <a:schemeClr val="dk1"/>
                          </a:solidFill>
                          <a:latin typeface="Calibri"/>
                          <a:ea typeface="Calibri"/>
                          <a:cs typeface="Calibri"/>
                          <a:sym typeface="Calibri"/>
                        </a:rPr>
                        <a:t>2/4</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chemeClr val="dk1"/>
                          </a:solidFill>
                          <a:latin typeface="Calibri"/>
                          <a:ea typeface="Calibri"/>
                          <a:cs typeface="Calibri"/>
                          <a:sym typeface="Calibri"/>
                        </a:rPr>
                        <a:t>Cheese Leek &amp; Carrot Crumb</a:t>
                      </a:r>
                      <a:r>
                        <a:rPr lang="en-GB" sz="800" b="0" i="0" u="none" strike="noStrike" cap="none" dirty="0">
                          <a:solidFill>
                            <a:schemeClr val="dk1"/>
                          </a:solidFill>
                          <a:latin typeface="Calibri"/>
                          <a:ea typeface="Calibri"/>
                          <a:cs typeface="Calibri"/>
                          <a:sym typeface="Calibri"/>
                        </a:rPr>
                        <a:t>2, 7</a:t>
                      </a:r>
                      <a:endParaRPr sz="14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Roast Potatoes &amp; Vegetables</a:t>
                      </a:r>
                      <a:endParaRPr sz="1400" u="none" strike="noStrike" cap="none"/>
                    </a:p>
                    <a:p>
                      <a:pPr marL="0" marR="0" lvl="0" indent="0" algn="ctr" rtl="0">
                        <a:lnSpc>
                          <a:spcPct val="100000"/>
                        </a:lnSpc>
                        <a:spcBef>
                          <a:spcPts val="0"/>
                        </a:spcBef>
                        <a:spcAft>
                          <a:spcPts val="0"/>
                        </a:spcAft>
                        <a:buClr>
                          <a:srgbClr val="000000"/>
                        </a:buClr>
                        <a:buSzPts val="1000"/>
                        <a:buFont typeface="Arial"/>
                        <a:buNone/>
                      </a:pPr>
                      <a:r>
                        <a:rPr lang="en-GB" sz="1000" b="0" u="none" strike="noStrike" cap="none">
                          <a:solidFill>
                            <a:schemeClr val="dk1"/>
                          </a:solidFill>
                          <a:latin typeface="Calibri"/>
                          <a:ea typeface="Calibri"/>
                          <a:cs typeface="Calibri"/>
                          <a:sym typeface="Calibri"/>
                        </a:rPr>
                        <a:t>A/F</a:t>
                      </a: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b="0" u="none" strike="noStrike" cap="none">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Citrus Drizzle Cake</a:t>
                      </a:r>
                      <a:endParaRPr sz="8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2, 13</a:t>
                      </a:r>
                      <a:endParaRPr sz="1400" u="none" strike="noStrike" cap="none" dirty="0"/>
                    </a:p>
                    <a:p>
                      <a:pPr marL="0" marR="0" lvl="0" indent="0" algn="ctr"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2"/>
                  </a:ext>
                </a:extLst>
              </a:tr>
              <a:tr h="847925">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THURSDAY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400"/>
                        <a:buFont typeface="Arial"/>
                        <a:buNone/>
                      </a:pPr>
                      <a:endParaRPr sz="1400" b="0" u="none" strike="noStrike" cap="none">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   Curry of the Moment with Rice</a:t>
                      </a:r>
                      <a:endParaRPr sz="1400" u="none" strike="noStrike" cap="none"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A/F</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tc>
                  <a:txBody>
                    <a:bodyPr/>
                    <a:lstStyle/>
                    <a:p>
                      <a:pPr marL="171450" marR="0" lvl="0" indent="-95250" algn="ctr" rtl="0">
                        <a:lnSpc>
                          <a:spcPct val="100000"/>
                        </a:lnSpc>
                        <a:spcBef>
                          <a:spcPts val="0"/>
                        </a:spcBef>
                        <a:spcAft>
                          <a:spcPts val="0"/>
                        </a:spcAft>
                        <a:buClr>
                          <a:schemeClr val="dk1"/>
                        </a:buClr>
                        <a:buSzPts val="1200"/>
                        <a:buFont typeface="Arial"/>
                        <a:buNone/>
                      </a:pPr>
                      <a:r>
                        <a:rPr lang="en-GB" sz="1400" b="0" u="none" strike="noStrike" cap="none" dirty="0">
                          <a:solidFill>
                            <a:schemeClr val="dk1"/>
                          </a:solidFill>
                          <a:latin typeface="Calibri"/>
                          <a:ea typeface="Calibri"/>
                          <a:cs typeface="Calibri"/>
                          <a:sym typeface="Calibri"/>
                        </a:rPr>
                        <a:t>Vege Curry of the Day</a:t>
                      </a:r>
                      <a:endParaRPr dirty="0"/>
                    </a:p>
                    <a:p>
                      <a:pPr marL="171450" marR="0" lvl="0" indent="-95250" algn="ctr" rtl="0">
                        <a:lnSpc>
                          <a:spcPct val="100000"/>
                        </a:lnSpc>
                        <a:spcBef>
                          <a:spcPts val="0"/>
                        </a:spcBef>
                        <a:spcAft>
                          <a:spcPts val="0"/>
                        </a:spcAft>
                        <a:buClr>
                          <a:schemeClr val="dk1"/>
                        </a:buClr>
                        <a:buSzPts val="1200"/>
                        <a:buFont typeface="Arial"/>
                        <a:buNone/>
                      </a:pPr>
                      <a:endParaRPr sz="800" b="0" u="none" strike="noStrike" cap="none" dirty="0">
                        <a:solidFill>
                          <a:schemeClr val="dk1"/>
                        </a:solidFill>
                        <a:latin typeface="Calibri"/>
                        <a:ea typeface="Calibri"/>
                        <a:cs typeface="Calibri"/>
                        <a:sym typeface="Calibri"/>
                      </a:endParaRPr>
                    </a:p>
                    <a:p>
                      <a:pPr marL="171450" marR="0" lvl="0" indent="-95250" algn="ctr" rtl="0">
                        <a:lnSpc>
                          <a:spcPct val="100000"/>
                        </a:lnSpc>
                        <a:spcBef>
                          <a:spcPts val="0"/>
                        </a:spcBef>
                        <a:spcAft>
                          <a:spcPts val="0"/>
                        </a:spcAft>
                        <a:buClr>
                          <a:schemeClr val="dk1"/>
                        </a:buClr>
                        <a:buSzPts val="1200"/>
                        <a:buFont typeface="Arial"/>
                        <a:buNone/>
                      </a:pPr>
                      <a:r>
                        <a:rPr lang="en-GB" sz="800" b="0" u="none" strike="noStrike" cap="none" dirty="0">
                          <a:solidFill>
                            <a:schemeClr val="dk1"/>
                          </a:solidFill>
                          <a:latin typeface="Calibri"/>
                          <a:ea typeface="Calibri"/>
                          <a:cs typeface="Calibri"/>
                          <a:sym typeface="Calibri"/>
                        </a:rPr>
                        <a:t>2</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Yellow Rice &amp; </a:t>
                      </a:r>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Cucumber &amp; Mint Salad</a:t>
                      </a:r>
                      <a:endParaRPr dirty="0"/>
                    </a:p>
                  </a:txBody>
                  <a:tcPr marL="91450" marR="91450" marT="45725" marB="45725"/>
                </a:tc>
                <a:tc>
                  <a:txBody>
                    <a:bodyPr/>
                    <a:lstStyle/>
                    <a:p>
                      <a:pPr marL="0" marR="0" lvl="0" indent="0" algn="ctr" rtl="0">
                        <a:lnSpc>
                          <a:spcPct val="100000"/>
                        </a:lnSpc>
                        <a:spcBef>
                          <a:spcPts val="0"/>
                        </a:spcBef>
                        <a:spcAft>
                          <a:spcPts val="0"/>
                        </a:spcAft>
                        <a:buClr>
                          <a:schemeClr val="lt1"/>
                        </a:buClr>
                        <a:buSzPts val="1200"/>
                        <a:buFont typeface="Arial"/>
                        <a:buNone/>
                      </a:pPr>
                      <a:r>
                        <a:rPr lang="en-GB" sz="1400" b="0" u="none" strike="noStrike" cap="none" dirty="0">
                          <a:latin typeface="Calibri"/>
                          <a:ea typeface="Calibri"/>
                          <a:cs typeface="Calibri"/>
                          <a:sym typeface="Calibri"/>
                        </a:rPr>
                        <a:t>Ginger Oat Cookie</a:t>
                      </a:r>
                      <a:endParaRPr sz="1400" u="none" strike="noStrike" cap="none" dirty="0"/>
                    </a:p>
                    <a:p>
                      <a:pPr marL="0" marR="0" lvl="0" indent="0" algn="ctr" rtl="0">
                        <a:lnSpc>
                          <a:spcPct val="100000"/>
                        </a:lnSpc>
                        <a:spcBef>
                          <a:spcPts val="0"/>
                        </a:spcBef>
                        <a:spcAft>
                          <a:spcPts val="0"/>
                        </a:spcAft>
                        <a:buClr>
                          <a:schemeClr val="lt1"/>
                        </a:buClr>
                        <a:buSzPts val="1200"/>
                        <a:buFont typeface="Arial"/>
                        <a:buNone/>
                      </a:pPr>
                      <a:r>
                        <a:rPr lang="en-GB" sz="800" b="0" u="none" strike="noStrike" cap="none" dirty="0">
                          <a:latin typeface="Calibri"/>
                          <a:ea typeface="Calibri"/>
                          <a:cs typeface="Calibri"/>
                          <a:sym typeface="Calibri"/>
                        </a:rPr>
                        <a:t>2,4,13</a:t>
                      </a:r>
                      <a:endParaRPr sz="1400" u="none" strike="noStrike" cap="none" dirty="0"/>
                    </a:p>
                    <a:p>
                      <a:pPr marL="0" marR="0" lvl="0" indent="0" algn="ctr"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3"/>
                  </a:ext>
                </a:extLst>
              </a:tr>
              <a:tr h="1058650">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FRIDAY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400"/>
                        <a:buFont typeface="Arial"/>
                        <a:buNone/>
                      </a:pPr>
                      <a:endParaRPr sz="1400" b="0" u="none" strike="noStrike" cap="none">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Battered Fish </a:t>
                      </a:r>
                      <a:endParaRPr sz="1400" u="none" strike="noStrike" cap="none"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latin typeface="Calibri"/>
                          <a:ea typeface="Calibri"/>
                          <a:cs typeface="Calibri"/>
                          <a:sym typeface="Calibri"/>
                        </a:rPr>
                        <a:t>2, 5 </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800"/>
                        <a:buFont typeface="Arial"/>
                        <a:buNone/>
                      </a:pPr>
                      <a:r>
                        <a:rPr lang="en-GB" sz="1400" b="0" u="none" strike="noStrike" cap="none" dirty="0">
                          <a:solidFill>
                            <a:schemeClr val="dk1"/>
                          </a:solidFill>
                          <a:latin typeface="Calibri"/>
                          <a:ea typeface="Calibri"/>
                          <a:cs typeface="Calibri"/>
                          <a:sym typeface="Calibri"/>
                        </a:rPr>
                        <a:t>Quorn Nuggets/Vegetable Fingers  with Garlic Mayo</a:t>
                      </a:r>
                      <a:endParaRPr dirty="0"/>
                    </a:p>
                    <a:p>
                      <a:pPr marL="0" marR="0" lvl="0" indent="0" algn="ctr" rtl="0">
                        <a:lnSpc>
                          <a:spcPct val="100000"/>
                        </a:lnSpc>
                        <a:spcBef>
                          <a:spcPts val="0"/>
                        </a:spcBef>
                        <a:spcAft>
                          <a:spcPts val="0"/>
                        </a:spcAft>
                        <a:buClr>
                          <a:srgbClr val="000000"/>
                        </a:buClr>
                        <a:buSzPts val="800"/>
                        <a:buFont typeface="Arial"/>
                        <a:buNone/>
                      </a:pPr>
                      <a:endParaRPr sz="8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7</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Chips &amp;</a:t>
                      </a:r>
                      <a:endParaRPr sz="1400" u="none" strike="noStrike" cap="none" dirty="0"/>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 Peas </a:t>
                      </a:r>
                      <a:endParaRPr sz="1400" u="none" strike="noStrike" cap="none" dirty="0"/>
                    </a:p>
                    <a:p>
                      <a:pPr marL="0" marR="0" lvl="0" indent="0" algn="ctr" rtl="0">
                        <a:lnSpc>
                          <a:spcPct val="100000"/>
                        </a:lnSpc>
                        <a:spcBef>
                          <a:spcPts val="0"/>
                        </a:spcBef>
                        <a:spcAft>
                          <a:spcPts val="0"/>
                        </a:spcAft>
                        <a:buClr>
                          <a:srgbClr val="000000"/>
                        </a:buClr>
                        <a:buSzPts val="1000"/>
                        <a:buFont typeface="Arial"/>
                        <a:buNone/>
                      </a:pPr>
                      <a:r>
                        <a:rPr lang="en-GB" sz="1000" b="0" u="none" strike="noStrike" cap="none" dirty="0">
                          <a:latin typeface="Calibri"/>
                          <a:ea typeface="Calibri"/>
                          <a:cs typeface="Calibri"/>
                          <a:sym typeface="Calibri"/>
                        </a:rPr>
                        <a:t>A/F</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Selection of Puddings</a:t>
                      </a:r>
                      <a:endParaRPr sz="1400" u="none" strike="noStrike" cap="none"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Ask on the day</a:t>
                      </a:r>
                      <a:endParaRPr sz="14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4"/>
                  </a:ext>
                </a:extLst>
              </a:tr>
            </a:tbl>
          </a:graphicData>
        </a:graphic>
      </p:graphicFrame>
      <p:sp>
        <p:nvSpPr>
          <p:cNvPr id="85" name="Google Shape;85;p1"/>
          <p:cNvSpPr/>
          <p:nvPr/>
        </p:nvSpPr>
        <p:spPr>
          <a:xfrm>
            <a:off x="3711372" y="151587"/>
            <a:ext cx="4769255" cy="923330"/>
          </a:xfrm>
          <a:prstGeom prst="rect">
            <a:avLst/>
          </a:prstGeom>
          <a:noFill/>
          <a:ln>
            <a:noFill/>
          </a:ln>
          <a:effectLst>
            <a:outerShdw blurRad="149987" dist="250190" dir="8460000" algn="ctr">
              <a:srgbClr val="000000">
                <a:alpha val="27058"/>
              </a:srgbClr>
            </a:outerShdw>
          </a:effectLst>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5400"/>
              <a:buFont typeface="Arial"/>
              <a:buNone/>
            </a:pPr>
            <a:r>
              <a:rPr lang="en-GB" sz="5400" b="1" i="0" u="none" strike="noStrike" cap="none">
                <a:solidFill>
                  <a:schemeClr val="lt2"/>
                </a:solidFill>
                <a:latin typeface="Calibri"/>
                <a:ea typeface="Calibri"/>
                <a:cs typeface="Calibri"/>
                <a:sym typeface="Calibri"/>
              </a:rPr>
              <a:t> </a:t>
            </a:r>
            <a:r>
              <a:rPr lang="en-GB" sz="5400" b="1" i="0" u="none" strike="noStrike" cap="none">
                <a:solidFill>
                  <a:schemeClr val="dk1"/>
                </a:solidFill>
                <a:latin typeface="Calibri"/>
                <a:ea typeface="Calibri"/>
                <a:cs typeface="Calibri"/>
                <a:sym typeface="Calibri"/>
              </a:rPr>
              <a:t>MENU WEEK 1 </a:t>
            </a:r>
            <a:endParaRPr sz="5400" b="1" i="0" u="none" strike="noStrike" cap="none">
              <a:solidFill>
                <a:schemeClr val="dk1"/>
              </a:solidFill>
              <a:latin typeface="Calibri"/>
              <a:ea typeface="Calibri"/>
              <a:cs typeface="Calibri"/>
              <a:sym typeface="Calibri"/>
            </a:endParaRPr>
          </a:p>
        </p:txBody>
      </p:sp>
      <p:sp>
        <p:nvSpPr>
          <p:cNvPr id="86" name="Google Shape;86;p1"/>
          <p:cNvSpPr/>
          <p:nvPr/>
        </p:nvSpPr>
        <p:spPr>
          <a:xfrm rot="-906871">
            <a:off x="8582059" y="18045"/>
            <a:ext cx="2095242" cy="923330"/>
          </a:xfrm>
          <a:prstGeom prst="rect">
            <a:avLst/>
          </a:prstGeom>
          <a:noFill/>
          <a:ln>
            <a:noFill/>
          </a:ln>
          <a:effectLst>
            <a:outerShdw blurRad="149987" dist="250190" dir="8460000" algn="ctr">
              <a:srgbClr val="000000">
                <a:alpha val="27058"/>
              </a:srgbClr>
            </a:outerShdw>
          </a:effectLst>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5400"/>
              <a:buFont typeface="Arial"/>
              <a:buNone/>
            </a:pPr>
            <a:r>
              <a:rPr lang="en-GB" sz="5400" b="1" i="0" u="none" strike="noStrike" cap="none">
                <a:solidFill>
                  <a:schemeClr val="dk1"/>
                </a:solidFill>
                <a:latin typeface="Calibri"/>
                <a:ea typeface="Calibri"/>
                <a:cs typeface="Calibri"/>
                <a:sym typeface="Calibri"/>
              </a:rPr>
              <a:t>2026</a:t>
            </a:r>
            <a:endParaRPr sz="5400" b="1" i="0" u="none" strike="noStrike" cap="none" dirty="0">
              <a:solidFill>
                <a:schemeClr val="dk1"/>
              </a:solidFill>
              <a:latin typeface="Calibri"/>
              <a:ea typeface="Calibri"/>
              <a:cs typeface="Calibri"/>
              <a:sym typeface="Calibri"/>
            </a:endParaRPr>
          </a:p>
        </p:txBody>
      </p:sp>
      <p:sp>
        <p:nvSpPr>
          <p:cNvPr id="87" name="Google Shape;87;p1"/>
          <p:cNvSpPr/>
          <p:nvPr/>
        </p:nvSpPr>
        <p:spPr>
          <a:xfrm>
            <a:off x="3297748" y="6185634"/>
            <a:ext cx="5247222" cy="415458"/>
          </a:xfrm>
          <a:prstGeom prst="rect">
            <a:avLst/>
          </a:prstGeom>
          <a:solidFill>
            <a:srgbClr val="FFD966"/>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Wholemeal bread, fresh salads, a variety of seasonal fresh fruit, yogurts &amp; jacket potatoes.</a:t>
            </a:r>
            <a:endParaRPr sz="1400" b="0" i="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Please note that all our dishes can be adapted to suit the majority of dietary requirements</a:t>
            </a:r>
            <a:endParaRPr sz="5400" b="1" i="0" u="none" strike="noStrike" cap="none">
              <a:solidFill>
                <a:schemeClr val="dk1"/>
              </a:solidFill>
              <a:latin typeface="Calibri"/>
              <a:ea typeface="Calibri"/>
              <a:cs typeface="Calibri"/>
              <a:sym typeface="Calibri"/>
            </a:endParaRPr>
          </a:p>
        </p:txBody>
      </p:sp>
      <p:sp>
        <p:nvSpPr>
          <p:cNvPr id="88" name="Google Shape;88;p1"/>
          <p:cNvSpPr txBox="1"/>
          <p:nvPr/>
        </p:nvSpPr>
        <p:spPr>
          <a:xfrm>
            <a:off x="312304" y="2233565"/>
            <a:ext cx="1564640" cy="256989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 Celery</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2. Gluten</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3. Crustaceans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4. Eggs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5. Fish</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6. Lupin</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7. Milk</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8. Molluscs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9. Mustard</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10. Peanuts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11. Sesame</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12. Soybeans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13. Sulphites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14. Tree nuts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A/F Allergen Free</a:t>
            </a:r>
            <a:endParaRPr sz="1400" b="0" i="0" u="none" strike="noStrike" cap="none">
              <a:solidFill>
                <a:schemeClr val="dk1"/>
              </a:solidFill>
              <a:latin typeface="Arial"/>
              <a:ea typeface="Arial"/>
              <a:cs typeface="Arial"/>
              <a:sym typeface="Arial"/>
            </a:endParaRPr>
          </a:p>
        </p:txBody>
      </p:sp>
      <p:sp>
        <p:nvSpPr>
          <p:cNvPr id="89" name="Google Shape;89;p1"/>
          <p:cNvSpPr txBox="1"/>
          <p:nvPr/>
        </p:nvSpPr>
        <p:spPr>
          <a:xfrm>
            <a:off x="268728" y="1768050"/>
            <a:ext cx="1469813"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ALLERGEN KEY</a:t>
            </a:r>
            <a:endParaRPr sz="1200" b="0" i="0" u="none" strike="noStrike" cap="none">
              <a:solidFill>
                <a:schemeClr val="dk1"/>
              </a:solidFill>
              <a:latin typeface="Calibri"/>
              <a:ea typeface="Calibri"/>
              <a:cs typeface="Calibri"/>
              <a:sym typeface="Calibri"/>
            </a:endParaRPr>
          </a:p>
        </p:txBody>
      </p:sp>
      <p:sp>
        <p:nvSpPr>
          <p:cNvPr id="90" name="Google Shape;90;p1"/>
          <p:cNvSpPr txBox="1"/>
          <p:nvPr/>
        </p:nvSpPr>
        <p:spPr>
          <a:xfrm>
            <a:off x="75687" y="5134541"/>
            <a:ext cx="1855894" cy="9233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Catering provided by Greenshaw</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Learning Trust.</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All products are locally sourced</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wherever possible.</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All food is cooked fresh on the</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school site each day.</a:t>
            </a:r>
            <a:endParaRPr sz="1400" b="0" i="0" u="none" strike="noStrike" cap="none">
              <a:solidFill>
                <a:schemeClr val="dk1"/>
              </a:solidFill>
              <a:latin typeface="Arial"/>
              <a:ea typeface="Arial"/>
              <a:cs typeface="Arial"/>
              <a:sym typeface="Arial"/>
            </a:endParaRPr>
          </a:p>
        </p:txBody>
      </p:sp>
      <p:pic>
        <p:nvPicPr>
          <p:cNvPr id="91" name="Google Shape;91;p1"/>
          <p:cNvPicPr preferRelativeResize="0"/>
          <p:nvPr/>
        </p:nvPicPr>
        <p:blipFill rotWithShape="1">
          <a:blip r:embed="rId3">
            <a:alphaModFix/>
          </a:blip>
          <a:srcRect/>
          <a:stretch/>
        </p:blipFill>
        <p:spPr>
          <a:xfrm>
            <a:off x="10878222" y="6259398"/>
            <a:ext cx="1158467" cy="477203"/>
          </a:xfrm>
          <a:prstGeom prst="rect">
            <a:avLst/>
          </a:prstGeom>
          <a:noFill/>
          <a:ln>
            <a:noFill/>
          </a:ln>
        </p:spPr>
      </p:pic>
      <p:sp>
        <p:nvSpPr>
          <p:cNvPr id="92" name="Google Shape;92;p1"/>
          <p:cNvSpPr txBox="1"/>
          <p:nvPr/>
        </p:nvSpPr>
        <p:spPr>
          <a:xfrm>
            <a:off x="1898427" y="6111752"/>
            <a:ext cx="1299835"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chemeClr val="dk1"/>
                </a:solidFill>
                <a:latin typeface="Arial"/>
                <a:ea typeface="Arial"/>
                <a:cs typeface="Arial"/>
                <a:sym typeface="Arial"/>
              </a:rPr>
              <a:t>AVAILABLE DAILY </a:t>
            </a:r>
            <a:endParaRPr sz="1400" b="0" i="0" u="none" strike="noStrike" cap="none">
              <a:solidFill>
                <a:schemeClr val="dk1"/>
              </a:solidFill>
              <a:latin typeface="Arial"/>
              <a:ea typeface="Arial"/>
              <a:cs typeface="Arial"/>
              <a:sym typeface="Arial"/>
            </a:endParaRPr>
          </a:p>
        </p:txBody>
      </p:sp>
      <p:pic>
        <p:nvPicPr>
          <p:cNvPr id="93" name="Google Shape;93;p1"/>
          <p:cNvPicPr preferRelativeResize="0"/>
          <p:nvPr/>
        </p:nvPicPr>
        <p:blipFill rotWithShape="1">
          <a:blip r:embed="rId4">
            <a:alphaModFix/>
          </a:blip>
          <a:srcRect/>
          <a:stretch/>
        </p:blipFill>
        <p:spPr>
          <a:xfrm>
            <a:off x="4176002" y="2772718"/>
            <a:ext cx="503448" cy="260250"/>
          </a:xfrm>
          <a:prstGeom prst="rect">
            <a:avLst/>
          </a:prstGeom>
          <a:noFill/>
          <a:ln>
            <a:noFill/>
          </a:ln>
        </p:spPr>
      </p:pic>
      <p:pic>
        <p:nvPicPr>
          <p:cNvPr id="94" name="Google Shape;94;p1"/>
          <p:cNvPicPr preferRelativeResize="0"/>
          <p:nvPr/>
        </p:nvPicPr>
        <p:blipFill rotWithShape="1">
          <a:blip r:embed="rId5">
            <a:alphaModFix/>
          </a:blip>
          <a:srcRect/>
          <a:stretch/>
        </p:blipFill>
        <p:spPr>
          <a:xfrm>
            <a:off x="5899641" y="1856554"/>
            <a:ext cx="465813" cy="270082"/>
          </a:xfrm>
          <a:prstGeom prst="rect">
            <a:avLst/>
          </a:prstGeom>
          <a:noFill/>
          <a:ln>
            <a:noFill/>
          </a:ln>
        </p:spPr>
      </p:pic>
      <p:pic>
        <p:nvPicPr>
          <p:cNvPr id="95" name="Google Shape;95;p1"/>
          <p:cNvPicPr preferRelativeResize="0"/>
          <p:nvPr/>
        </p:nvPicPr>
        <p:blipFill rotWithShape="1">
          <a:blip r:embed="rId6">
            <a:alphaModFix/>
          </a:blip>
          <a:srcRect/>
          <a:stretch/>
        </p:blipFill>
        <p:spPr>
          <a:xfrm>
            <a:off x="9057162" y="3662186"/>
            <a:ext cx="465813" cy="260250"/>
          </a:xfrm>
          <a:prstGeom prst="rect">
            <a:avLst/>
          </a:prstGeom>
          <a:noFill/>
          <a:ln>
            <a:noFill/>
          </a:ln>
        </p:spPr>
      </p:pic>
      <p:pic>
        <p:nvPicPr>
          <p:cNvPr id="96" name="Google Shape;96;p1"/>
          <p:cNvPicPr preferRelativeResize="0"/>
          <p:nvPr/>
        </p:nvPicPr>
        <p:blipFill rotWithShape="1">
          <a:blip r:embed="rId7">
            <a:alphaModFix/>
          </a:blip>
          <a:srcRect/>
          <a:stretch/>
        </p:blipFill>
        <p:spPr>
          <a:xfrm>
            <a:off x="8952590" y="5738328"/>
            <a:ext cx="465813" cy="258526"/>
          </a:xfrm>
          <a:prstGeom prst="rect">
            <a:avLst/>
          </a:prstGeom>
          <a:noFill/>
          <a:ln>
            <a:noFill/>
          </a:ln>
        </p:spPr>
      </p:pic>
      <p:pic>
        <p:nvPicPr>
          <p:cNvPr id="97" name="Google Shape;97;p1"/>
          <p:cNvPicPr preferRelativeResize="0"/>
          <p:nvPr/>
        </p:nvPicPr>
        <p:blipFill rotWithShape="1">
          <a:blip r:embed="rId8">
            <a:alphaModFix/>
          </a:blip>
          <a:srcRect/>
          <a:stretch/>
        </p:blipFill>
        <p:spPr>
          <a:xfrm>
            <a:off x="11065584" y="2219889"/>
            <a:ext cx="684256" cy="1815882"/>
          </a:xfrm>
          <a:prstGeom prst="rect">
            <a:avLst/>
          </a:prstGeom>
          <a:noFill/>
          <a:ln>
            <a:noFill/>
          </a:ln>
        </p:spPr>
      </p:pic>
      <p:pic>
        <p:nvPicPr>
          <p:cNvPr id="98" name="Google Shape;98;p1"/>
          <p:cNvPicPr preferRelativeResize="0"/>
          <p:nvPr/>
        </p:nvPicPr>
        <p:blipFill rotWithShape="1">
          <a:blip r:embed="rId9">
            <a:alphaModFix/>
          </a:blip>
          <a:srcRect/>
          <a:stretch/>
        </p:blipFill>
        <p:spPr>
          <a:xfrm>
            <a:off x="108843" y="15863"/>
            <a:ext cx="1789584" cy="1182708"/>
          </a:xfrm>
          <a:prstGeom prst="rect">
            <a:avLst/>
          </a:prstGeom>
          <a:noFill/>
          <a:ln>
            <a:noFill/>
          </a:ln>
        </p:spPr>
      </p:pic>
      <p:sp>
        <p:nvSpPr>
          <p:cNvPr id="99" name="Google Shape;99;p1"/>
          <p:cNvSpPr txBox="1"/>
          <p:nvPr/>
        </p:nvSpPr>
        <p:spPr>
          <a:xfrm>
            <a:off x="10778736" y="4241989"/>
            <a:ext cx="1257953" cy="181588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800"/>
              <a:buFont typeface="Arial"/>
              <a:buNone/>
            </a:pPr>
            <a:r>
              <a:rPr lang="en-GB" sz="800" b="0" i="0" u="none" strike="noStrike" cap="none">
                <a:solidFill>
                  <a:srgbClr val="000000"/>
                </a:solidFill>
                <a:latin typeface="Arial"/>
                <a:ea typeface="Arial"/>
                <a:cs typeface="Arial"/>
                <a:sym typeface="Arial"/>
              </a:rPr>
              <a:t>"We are dedicated to minimizing our carbon footprint by actively reducing food waste throughout our operations, from sourcing to serving. Through staff training, supplier collaboration, and customer engagement, we are committed to making a positive environmental impact." </a:t>
            </a:r>
            <a:endParaRPr sz="1400" b="0" i="0" u="none" strike="noStrike" cap="none">
              <a:solidFill>
                <a:srgbClr val="000000"/>
              </a:solidFill>
              <a:latin typeface="Arial"/>
              <a:ea typeface="Arial"/>
              <a:cs typeface="Arial"/>
              <a:sym typeface="Arial"/>
            </a:endParaRPr>
          </a:p>
        </p:txBody>
      </p:sp>
      <p:sp>
        <p:nvSpPr>
          <p:cNvPr id="100" name="Google Shape;100;p1"/>
          <p:cNvSpPr/>
          <p:nvPr/>
        </p:nvSpPr>
        <p:spPr>
          <a:xfrm>
            <a:off x="9700181" y="5948313"/>
            <a:ext cx="1078555" cy="788288"/>
          </a:xfrm>
          <a:prstGeom prst="wedgeRectCallout">
            <a:avLst>
              <a:gd name="adj1" fmla="val -41393"/>
              <a:gd name="adj2" fmla="val -79137"/>
            </a:avLst>
          </a:prstGeom>
          <a:solidFill>
            <a:srgbClr val="3F3F3F"/>
          </a:solidFill>
          <a:ln>
            <a:noFill/>
          </a:ln>
          <a:effectLst>
            <a:outerShdw blurRad="149987" dist="250190" dir="8460000" algn="ctr">
              <a:srgbClr val="000000">
                <a:alpha val="27058"/>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chemeClr val="lt1"/>
                </a:solidFill>
                <a:latin typeface="Comic Sans MS"/>
                <a:ea typeface="Comic Sans MS"/>
                <a:cs typeface="Comic Sans MS"/>
                <a:sym typeface="Comic Sans MS"/>
              </a:rPr>
              <a:t>Look out for Chef’s Specials </a:t>
            </a:r>
            <a:endParaRPr sz="1400" b="1" i="0" u="none" strike="noStrike" cap="none">
              <a:solidFill>
                <a:schemeClr val="lt1"/>
              </a:solidFill>
              <a:latin typeface="Comic Sans MS"/>
              <a:ea typeface="Comic Sans MS"/>
              <a:cs typeface="Comic Sans MS"/>
              <a:sym typeface="Comic Sans MS"/>
            </a:endParaRPr>
          </a:p>
        </p:txBody>
      </p:sp>
      <p:pic>
        <p:nvPicPr>
          <p:cNvPr id="101" name="Google Shape;101;p1"/>
          <p:cNvPicPr preferRelativeResize="0"/>
          <p:nvPr/>
        </p:nvPicPr>
        <p:blipFill rotWithShape="1">
          <a:blip r:embed="rId7">
            <a:alphaModFix/>
          </a:blip>
          <a:srcRect/>
          <a:stretch/>
        </p:blipFill>
        <p:spPr>
          <a:xfrm>
            <a:off x="5835195" y="2774442"/>
            <a:ext cx="465813" cy="258526"/>
          </a:xfrm>
          <a:prstGeom prst="rect">
            <a:avLst/>
          </a:prstGeom>
          <a:noFill/>
          <a:ln>
            <a:noFill/>
          </a:ln>
        </p:spPr>
      </p:pic>
      <p:pic>
        <p:nvPicPr>
          <p:cNvPr id="102" name="Google Shape;102;p1"/>
          <p:cNvPicPr preferRelativeResize="0"/>
          <p:nvPr/>
        </p:nvPicPr>
        <p:blipFill rotWithShape="1">
          <a:blip r:embed="rId7">
            <a:alphaModFix/>
          </a:blip>
          <a:srcRect/>
          <a:stretch/>
        </p:blipFill>
        <p:spPr>
          <a:xfrm>
            <a:off x="9057162" y="1848018"/>
            <a:ext cx="465813" cy="258526"/>
          </a:xfrm>
          <a:prstGeom prst="rect">
            <a:avLst/>
          </a:prstGeom>
          <a:noFill/>
          <a:ln>
            <a:noFill/>
          </a:ln>
        </p:spPr>
      </p:pic>
      <p:pic>
        <p:nvPicPr>
          <p:cNvPr id="103" name="Google Shape;103;p1"/>
          <p:cNvPicPr preferRelativeResize="0"/>
          <p:nvPr/>
        </p:nvPicPr>
        <p:blipFill rotWithShape="1">
          <a:blip r:embed="rId7">
            <a:alphaModFix/>
          </a:blip>
          <a:srcRect/>
          <a:stretch/>
        </p:blipFill>
        <p:spPr>
          <a:xfrm>
            <a:off x="9057162" y="2904763"/>
            <a:ext cx="465813" cy="258526"/>
          </a:xfrm>
          <a:prstGeom prst="rect">
            <a:avLst/>
          </a:prstGeom>
          <a:noFill/>
          <a:ln>
            <a:noFill/>
          </a:ln>
        </p:spPr>
      </p:pic>
      <p:pic>
        <p:nvPicPr>
          <p:cNvPr id="104" name="Google Shape;104;p1"/>
          <p:cNvPicPr preferRelativeResize="0"/>
          <p:nvPr/>
        </p:nvPicPr>
        <p:blipFill rotWithShape="1">
          <a:blip r:embed="rId6">
            <a:alphaModFix/>
          </a:blip>
          <a:srcRect/>
          <a:stretch/>
        </p:blipFill>
        <p:spPr>
          <a:xfrm>
            <a:off x="4140926" y="5657526"/>
            <a:ext cx="503448" cy="260250"/>
          </a:xfrm>
          <a:prstGeom prst="rect">
            <a:avLst/>
          </a:prstGeom>
          <a:noFill/>
          <a:ln>
            <a:noFill/>
          </a:ln>
        </p:spPr>
      </p:pic>
      <p:pic>
        <p:nvPicPr>
          <p:cNvPr id="105" name="Google Shape;105;p1"/>
          <p:cNvPicPr preferRelativeResize="0"/>
          <p:nvPr/>
        </p:nvPicPr>
        <p:blipFill rotWithShape="1">
          <a:blip r:embed="rId6">
            <a:alphaModFix/>
          </a:blip>
          <a:srcRect/>
          <a:stretch/>
        </p:blipFill>
        <p:spPr>
          <a:xfrm>
            <a:off x="5838483" y="4744908"/>
            <a:ext cx="465813" cy="260250"/>
          </a:xfrm>
          <a:prstGeom prst="rect">
            <a:avLst/>
          </a:prstGeom>
          <a:noFill/>
          <a:ln>
            <a:noFill/>
          </a:ln>
        </p:spPr>
      </p:pic>
      <p:pic>
        <p:nvPicPr>
          <p:cNvPr id="108" name="Google Shape;108;p1"/>
          <p:cNvPicPr preferRelativeResize="0"/>
          <p:nvPr/>
        </p:nvPicPr>
        <p:blipFill rotWithShape="1">
          <a:blip r:embed="rId6">
            <a:alphaModFix/>
          </a:blip>
          <a:srcRect/>
          <a:stretch/>
        </p:blipFill>
        <p:spPr>
          <a:xfrm>
            <a:off x="4178561" y="4720214"/>
            <a:ext cx="465813" cy="260250"/>
          </a:xfrm>
          <a:prstGeom prst="rect">
            <a:avLst/>
          </a:prstGeom>
          <a:noFill/>
          <a:ln>
            <a:noFill/>
          </a:ln>
        </p:spPr>
      </p:pic>
      <p:pic>
        <p:nvPicPr>
          <p:cNvPr id="109" name="Google Shape;109;p1"/>
          <p:cNvPicPr preferRelativeResize="0"/>
          <p:nvPr/>
        </p:nvPicPr>
        <p:blipFill rotWithShape="1">
          <a:blip r:embed="rId5">
            <a:alphaModFix/>
          </a:blip>
          <a:srcRect/>
          <a:stretch/>
        </p:blipFill>
        <p:spPr>
          <a:xfrm>
            <a:off x="4194819" y="3697670"/>
            <a:ext cx="465813" cy="260250"/>
          </a:xfrm>
          <a:prstGeom prst="rect">
            <a:avLst/>
          </a:prstGeom>
          <a:noFill/>
          <a:ln>
            <a:noFill/>
          </a:ln>
        </p:spPr>
      </p:pic>
      <p:pic>
        <p:nvPicPr>
          <p:cNvPr id="110" name="Google Shape;110;p1"/>
          <p:cNvPicPr preferRelativeResize="0"/>
          <p:nvPr/>
        </p:nvPicPr>
        <p:blipFill rotWithShape="1">
          <a:blip r:embed="rId5">
            <a:alphaModFix/>
          </a:blip>
          <a:srcRect/>
          <a:stretch/>
        </p:blipFill>
        <p:spPr>
          <a:xfrm>
            <a:off x="4213637" y="1845129"/>
            <a:ext cx="465813" cy="270083"/>
          </a:xfrm>
          <a:prstGeom prst="rect">
            <a:avLst/>
          </a:prstGeom>
          <a:noFill/>
          <a:ln>
            <a:noFill/>
          </a:ln>
        </p:spPr>
      </p:pic>
      <p:pic>
        <p:nvPicPr>
          <p:cNvPr id="111" name="Google Shape;111;p1"/>
          <p:cNvPicPr preferRelativeResize="0"/>
          <p:nvPr/>
        </p:nvPicPr>
        <p:blipFill rotWithShape="1">
          <a:blip r:embed="rId10">
            <a:alphaModFix/>
          </a:blip>
          <a:srcRect/>
          <a:stretch/>
        </p:blipFill>
        <p:spPr>
          <a:xfrm>
            <a:off x="6446205" y="1461195"/>
            <a:ext cx="289687" cy="289687"/>
          </a:xfrm>
          <a:prstGeom prst="rect">
            <a:avLst/>
          </a:prstGeom>
          <a:noFill/>
          <a:ln>
            <a:noFill/>
          </a:ln>
        </p:spPr>
      </p:pic>
      <p:pic>
        <p:nvPicPr>
          <p:cNvPr id="112" name="Google Shape;112;p1"/>
          <p:cNvPicPr preferRelativeResize="0"/>
          <p:nvPr/>
        </p:nvPicPr>
        <p:blipFill rotWithShape="1">
          <a:blip r:embed="rId10">
            <a:alphaModFix/>
          </a:blip>
          <a:srcRect/>
          <a:stretch/>
        </p:blipFill>
        <p:spPr>
          <a:xfrm>
            <a:off x="6446205" y="2561291"/>
            <a:ext cx="289687" cy="289687"/>
          </a:xfrm>
          <a:prstGeom prst="rect">
            <a:avLst/>
          </a:prstGeom>
          <a:noFill/>
          <a:ln>
            <a:noFill/>
          </a:ln>
        </p:spPr>
      </p:pic>
      <p:pic>
        <p:nvPicPr>
          <p:cNvPr id="113" name="Google Shape;113;p1"/>
          <p:cNvPicPr preferRelativeResize="0"/>
          <p:nvPr/>
        </p:nvPicPr>
        <p:blipFill rotWithShape="1">
          <a:blip r:embed="rId10">
            <a:alphaModFix/>
          </a:blip>
          <a:srcRect/>
          <a:stretch/>
        </p:blipFill>
        <p:spPr>
          <a:xfrm>
            <a:off x="6446205" y="3571357"/>
            <a:ext cx="289687" cy="289687"/>
          </a:xfrm>
          <a:prstGeom prst="rect">
            <a:avLst/>
          </a:prstGeom>
          <a:noFill/>
          <a:ln>
            <a:noFill/>
          </a:ln>
        </p:spPr>
      </p:pic>
      <p:pic>
        <p:nvPicPr>
          <p:cNvPr id="114" name="Google Shape;114;p1"/>
          <p:cNvPicPr preferRelativeResize="0"/>
          <p:nvPr/>
        </p:nvPicPr>
        <p:blipFill rotWithShape="1">
          <a:blip r:embed="rId10">
            <a:alphaModFix/>
          </a:blip>
          <a:srcRect/>
          <a:stretch/>
        </p:blipFill>
        <p:spPr>
          <a:xfrm>
            <a:off x="6446205" y="4658615"/>
            <a:ext cx="289687" cy="289687"/>
          </a:xfrm>
          <a:prstGeom prst="rect">
            <a:avLst/>
          </a:prstGeom>
          <a:noFill/>
          <a:ln>
            <a:noFill/>
          </a:ln>
        </p:spPr>
      </p:pic>
      <p:pic>
        <p:nvPicPr>
          <p:cNvPr id="115" name="Google Shape;115;p1"/>
          <p:cNvPicPr preferRelativeResize="0"/>
          <p:nvPr/>
        </p:nvPicPr>
        <p:blipFill rotWithShape="1">
          <a:blip r:embed="rId10">
            <a:alphaModFix/>
          </a:blip>
          <a:srcRect/>
          <a:stretch/>
        </p:blipFill>
        <p:spPr>
          <a:xfrm>
            <a:off x="6458345" y="5688008"/>
            <a:ext cx="289687" cy="289687"/>
          </a:xfrm>
          <a:prstGeom prst="rect">
            <a:avLst/>
          </a:prstGeom>
          <a:noFill/>
          <a:ln>
            <a:noFill/>
          </a:ln>
        </p:spPr>
      </p:pic>
      <p:graphicFrame>
        <p:nvGraphicFramePr>
          <p:cNvPr id="116" name="Google Shape;116;p1"/>
          <p:cNvGraphicFramePr/>
          <p:nvPr/>
        </p:nvGraphicFramePr>
        <p:xfrm>
          <a:off x="10747602" y="1340091"/>
          <a:ext cx="1133848" cy="704958"/>
        </p:xfrm>
        <a:graphic>
          <a:graphicData uri="http://schemas.openxmlformats.org/presentationml/2006/ole">
            <mc:AlternateContent xmlns:mc="http://schemas.openxmlformats.org/markup-compatibility/2006">
              <mc:Choice xmlns:v="urn:schemas-microsoft-com:vml" Requires="v">
                <p:oleObj r:id="rId11" imgW="1133848" imgH="704958" progId="Acrobat.Document.DC">
                  <p:embed/>
                </p:oleObj>
              </mc:Choice>
              <mc:Fallback>
                <p:oleObj r:id="rId11" imgW="1133848" imgH="704958" progId="Acrobat.Document.DC">
                  <p:embed/>
                  <p:pic>
                    <p:nvPicPr>
                      <p:cNvPr id="116" name="Google Shape;116;p1"/>
                      <p:cNvPicPr preferRelativeResize="0"/>
                      <p:nvPr/>
                    </p:nvPicPr>
                    <p:blipFill rotWithShape="1">
                      <a:blip r:embed="rId12">
                        <a:alphaModFix/>
                      </a:blip>
                      <a:srcRect/>
                      <a:stretch/>
                    </p:blipFill>
                    <p:spPr>
                      <a:xfrm>
                        <a:off x="10747602" y="1340091"/>
                        <a:ext cx="1133848" cy="704958"/>
                      </a:xfrm>
                      <a:prstGeom prst="rect">
                        <a:avLst/>
                      </a:prstGeom>
                      <a:noFill/>
                      <a:ln>
                        <a:noFill/>
                      </a:ln>
                    </p:spPr>
                  </p:pic>
                </p:oleObj>
              </mc:Fallback>
            </mc:AlternateContent>
          </a:graphicData>
        </a:graphic>
      </p:graphicFrame>
      <p:pic>
        <p:nvPicPr>
          <p:cNvPr id="117" name="Google Shape;117;p1"/>
          <p:cNvPicPr preferRelativeResize="0"/>
          <p:nvPr/>
        </p:nvPicPr>
        <p:blipFill rotWithShape="1">
          <a:blip r:embed="rId13">
            <a:alphaModFix/>
          </a:blip>
          <a:srcRect/>
          <a:stretch/>
        </p:blipFill>
        <p:spPr>
          <a:xfrm>
            <a:off x="10747602" y="200937"/>
            <a:ext cx="1133848" cy="113384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4B081"/>
        </a:solidFill>
        <a:effectLst/>
      </p:bgPr>
    </p:bg>
    <p:spTree>
      <p:nvGrpSpPr>
        <p:cNvPr id="1" name="Shape 121"/>
        <p:cNvGrpSpPr/>
        <p:nvPr/>
      </p:nvGrpSpPr>
      <p:grpSpPr>
        <a:xfrm>
          <a:off x="0" y="0"/>
          <a:ext cx="0" cy="0"/>
          <a:chOff x="0" y="0"/>
          <a:chExt cx="0" cy="0"/>
        </a:xfrm>
      </p:grpSpPr>
      <p:graphicFrame>
        <p:nvGraphicFramePr>
          <p:cNvPr id="122" name="Google Shape;122;p2"/>
          <p:cNvGraphicFramePr/>
          <p:nvPr>
            <p:extLst>
              <p:ext uri="{D42A27DB-BD31-4B8C-83A1-F6EECF244321}">
                <p14:modId xmlns:p14="http://schemas.microsoft.com/office/powerpoint/2010/main" val="3964797992"/>
              </p:ext>
            </p:extLst>
          </p:nvPr>
        </p:nvGraphicFramePr>
        <p:xfrm>
          <a:off x="2038768" y="1168640"/>
          <a:ext cx="8142725" cy="5486450"/>
        </p:xfrm>
        <a:graphic>
          <a:graphicData uri="http://schemas.openxmlformats.org/drawingml/2006/table">
            <a:tbl>
              <a:tblPr firstRow="1" bandRow="1">
                <a:noFill/>
                <a:tableStyleId>{2B6E2E99-A6D5-4D99-B2C9-498E00CB73D1}</a:tableStyleId>
              </a:tblPr>
              <a:tblGrid>
                <a:gridCol w="1688025">
                  <a:extLst>
                    <a:ext uri="{9D8B030D-6E8A-4147-A177-3AD203B41FA5}">
                      <a16:colId xmlns:a16="http://schemas.microsoft.com/office/drawing/2014/main" val="20000"/>
                    </a:ext>
                  </a:extLst>
                </a:gridCol>
                <a:gridCol w="1688025">
                  <a:extLst>
                    <a:ext uri="{9D8B030D-6E8A-4147-A177-3AD203B41FA5}">
                      <a16:colId xmlns:a16="http://schemas.microsoft.com/office/drawing/2014/main" val="20001"/>
                    </a:ext>
                  </a:extLst>
                </a:gridCol>
                <a:gridCol w="1688025">
                  <a:extLst>
                    <a:ext uri="{9D8B030D-6E8A-4147-A177-3AD203B41FA5}">
                      <a16:colId xmlns:a16="http://schemas.microsoft.com/office/drawing/2014/main" val="20002"/>
                    </a:ext>
                  </a:extLst>
                </a:gridCol>
                <a:gridCol w="1688025">
                  <a:extLst>
                    <a:ext uri="{9D8B030D-6E8A-4147-A177-3AD203B41FA5}">
                      <a16:colId xmlns:a16="http://schemas.microsoft.com/office/drawing/2014/main" val="20003"/>
                    </a:ext>
                  </a:extLst>
                </a:gridCol>
                <a:gridCol w="1390625">
                  <a:extLst>
                    <a:ext uri="{9D8B030D-6E8A-4147-A177-3AD203B41FA5}">
                      <a16:colId xmlns:a16="http://schemas.microsoft.com/office/drawing/2014/main" val="20004"/>
                    </a:ext>
                  </a:extLst>
                </a:gridCol>
              </a:tblGrid>
              <a:tr h="1016175">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MONDAY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400"/>
                        <a:buFont typeface="Arial"/>
                        <a:buNone/>
                      </a:pPr>
                      <a:endParaRPr sz="1400" b="0" u="none" strike="noStrike" cap="none">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Love Joes Chicken Stir Fry</a:t>
                      </a:r>
                      <a:endParaRPr sz="1400" u="none" strike="noStrike" cap="none"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latin typeface="Calibri"/>
                          <a:ea typeface="Calibri"/>
                          <a:cs typeface="Calibri"/>
                          <a:sym typeface="Calibri"/>
                        </a:rPr>
                        <a:t>A/F</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800"/>
                        <a:buFont typeface="Arial"/>
                        <a:buNone/>
                      </a:pPr>
                      <a:r>
                        <a:rPr lang="en-GB" sz="1400" b="0" u="none" strike="noStrike" cap="none" dirty="0">
                          <a:solidFill>
                            <a:schemeClr val="dk1"/>
                          </a:solidFill>
                          <a:latin typeface="Calibri"/>
                          <a:ea typeface="Calibri"/>
                          <a:cs typeface="Calibri"/>
                          <a:sym typeface="Calibri"/>
                        </a:rPr>
                        <a:t>Indonesian style Fried Rice </a:t>
                      </a:r>
                      <a:endParaRPr dirty="0"/>
                    </a:p>
                    <a:p>
                      <a:pPr marL="0" marR="0" lvl="0" indent="0" algn="ctr" rtl="0">
                        <a:lnSpc>
                          <a:spcPct val="100000"/>
                        </a:lnSpc>
                        <a:spcBef>
                          <a:spcPts val="0"/>
                        </a:spcBef>
                        <a:spcAft>
                          <a:spcPts val="0"/>
                        </a:spcAft>
                        <a:buClr>
                          <a:srgbClr val="000000"/>
                        </a:buClr>
                        <a:buSzPts val="800"/>
                        <a:buFont typeface="Arial"/>
                        <a:buNone/>
                      </a:pPr>
                      <a:endParaRPr sz="8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2, 7, 12</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Egg Noodles</a:t>
                      </a:r>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Sauteed Cabbage with Ginger &amp; Soy</a:t>
                      </a:r>
                      <a:endParaRPr sz="1400" u="none" strike="noStrike" cap="none" dirty="0"/>
                    </a:p>
                    <a:p>
                      <a:pPr marL="0" marR="0" lvl="0" indent="0" algn="ctr" rtl="0">
                        <a:lnSpc>
                          <a:spcPct val="100000"/>
                        </a:lnSpc>
                        <a:spcBef>
                          <a:spcPts val="0"/>
                        </a:spcBef>
                        <a:spcAft>
                          <a:spcPts val="0"/>
                        </a:spcAft>
                        <a:buClr>
                          <a:srgbClr val="000000"/>
                        </a:buClr>
                        <a:buSzPts val="1000"/>
                        <a:buFont typeface="Arial"/>
                        <a:buNone/>
                      </a:pPr>
                      <a:r>
                        <a:rPr lang="en-GB" sz="1000" b="0" u="none" strike="noStrike" cap="none" dirty="0">
                          <a:solidFill>
                            <a:schemeClr val="dk1"/>
                          </a:solidFill>
                          <a:latin typeface="Calibri"/>
                          <a:ea typeface="Calibri"/>
                          <a:cs typeface="Calibri"/>
                          <a:sym typeface="Calibri"/>
                        </a:rPr>
                        <a:t>A/F</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chemeClr val="lt1"/>
                        </a:buClr>
                        <a:buSzPts val="1200"/>
                        <a:buFont typeface="Arial"/>
                        <a:buNone/>
                      </a:pPr>
                      <a:r>
                        <a:rPr lang="en-GB" sz="1400" b="0" u="none" strike="noStrike" cap="none">
                          <a:solidFill>
                            <a:schemeClr val="dk1"/>
                          </a:solidFill>
                          <a:latin typeface="Calibri"/>
                          <a:ea typeface="Calibri"/>
                          <a:cs typeface="Calibri"/>
                          <a:sym typeface="Calibri"/>
                        </a:rPr>
                        <a:t>Sprinkle </a:t>
                      </a:r>
                      <a:endParaRPr/>
                    </a:p>
                    <a:p>
                      <a:pPr marL="0" marR="0" lvl="0" indent="0" algn="ctr" rtl="0">
                        <a:lnSpc>
                          <a:spcPct val="100000"/>
                        </a:lnSpc>
                        <a:spcBef>
                          <a:spcPts val="0"/>
                        </a:spcBef>
                        <a:spcAft>
                          <a:spcPts val="0"/>
                        </a:spcAft>
                        <a:buClr>
                          <a:schemeClr val="lt1"/>
                        </a:buClr>
                        <a:buSzPts val="1200"/>
                        <a:buFont typeface="Arial"/>
                        <a:buNone/>
                      </a:pPr>
                      <a:r>
                        <a:rPr lang="en-GB" sz="1400" b="0" u="none" strike="noStrike" cap="none">
                          <a:solidFill>
                            <a:schemeClr val="dk1"/>
                          </a:solidFill>
                          <a:latin typeface="Calibri"/>
                          <a:ea typeface="Calibri"/>
                          <a:cs typeface="Calibri"/>
                          <a:sym typeface="Calibri"/>
                        </a:rPr>
                        <a:t>Cake</a:t>
                      </a:r>
                      <a:endParaRPr sz="1400" u="none" strike="noStrike" cap="none"/>
                    </a:p>
                    <a:p>
                      <a:pPr marL="0" marR="0" lvl="0" indent="0" algn="ctr" rtl="0">
                        <a:lnSpc>
                          <a:spcPct val="100000"/>
                        </a:lnSpc>
                        <a:spcBef>
                          <a:spcPts val="0"/>
                        </a:spcBef>
                        <a:spcAft>
                          <a:spcPts val="0"/>
                        </a:spcAft>
                        <a:buClr>
                          <a:schemeClr val="lt1"/>
                        </a:buClr>
                        <a:buSzPts val="1200"/>
                        <a:buFont typeface="Arial"/>
                        <a:buNone/>
                      </a:pPr>
                      <a:r>
                        <a:rPr lang="en-GB" sz="800" b="0" u="none" strike="noStrike" cap="none">
                          <a:solidFill>
                            <a:schemeClr val="dk1"/>
                          </a:solidFill>
                          <a:latin typeface="Calibri"/>
                          <a:ea typeface="Calibri"/>
                          <a:cs typeface="Calibri"/>
                          <a:sym typeface="Calibri"/>
                        </a:rPr>
                        <a:t>2 ,4</a:t>
                      </a:r>
                      <a:endParaRPr sz="1400" u="none" strike="noStrike" cap="none"/>
                    </a:p>
                    <a:p>
                      <a:pPr marL="0" marR="0" lvl="0" indent="0" algn="ctr" rtl="0">
                        <a:lnSpc>
                          <a:spcPct val="100000"/>
                        </a:lnSpc>
                        <a:spcBef>
                          <a:spcPts val="0"/>
                        </a:spcBef>
                        <a:spcAft>
                          <a:spcPts val="0"/>
                        </a:spcAft>
                        <a:buClr>
                          <a:srgbClr val="000000"/>
                        </a:buClr>
                        <a:buSzPts val="1400"/>
                        <a:buFont typeface="Arial"/>
                        <a:buNone/>
                      </a:pPr>
                      <a:endParaRPr sz="1400" b="0" u="none" strike="noStrike" cap="none">
                        <a:latin typeface="Calibri"/>
                        <a:ea typeface="Calibri"/>
                        <a:cs typeface="Calibri"/>
                        <a:sym typeface="Calibri"/>
                      </a:endParaRPr>
                    </a:p>
                  </a:txBody>
                  <a:tcPr marL="91450" marR="91450" marT="45725" marB="45725"/>
                </a:tc>
                <a:extLst>
                  <a:ext uri="{0D108BD9-81ED-4DB2-BD59-A6C34878D82A}">
                    <a16:rowId xmlns:a16="http://schemas.microsoft.com/office/drawing/2014/main" val="10000"/>
                  </a:ext>
                </a:extLst>
              </a:tr>
              <a:tr h="818575">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TUESDAY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400"/>
                        <a:buFont typeface="Arial"/>
                        <a:buNone/>
                      </a:pPr>
                      <a:endParaRPr sz="1400" b="0" u="none" strike="noStrike" cap="none">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Fajita Chicken Wrap with Salsa</a:t>
                      </a:r>
                      <a:endParaRPr sz="1400" u="none" strike="noStrike" cap="none"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2, 4, 12</a:t>
                      </a:r>
                      <a:endParaRPr sz="1400" b="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Loaded Potato Skins with Mexican Veg</a:t>
                      </a:r>
                      <a:endParaRPr sz="1400" u="none" strike="noStrike" cap="none"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2, 4, 12</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latin typeface="Calibri"/>
                          <a:ea typeface="Calibri"/>
                          <a:cs typeface="Calibri"/>
                          <a:sym typeface="Calibri"/>
                        </a:rPr>
                        <a:t>Roasted Sweetcorn with Peppers</a:t>
                      </a:r>
                      <a:endParaRPr sz="1400" u="none" strike="noStrike" cap="none" dirty="0">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000"/>
                        <a:buFont typeface="Arial"/>
                        <a:buNone/>
                      </a:pPr>
                      <a:r>
                        <a:rPr lang="en-GB" sz="1000" b="0" u="none" strike="noStrike" cap="none" dirty="0">
                          <a:solidFill>
                            <a:schemeClr val="dk1"/>
                          </a:solidFill>
                          <a:latin typeface="Calibri"/>
                          <a:ea typeface="Calibri"/>
                          <a:cs typeface="Calibri"/>
                          <a:sym typeface="Calibri"/>
                        </a:rPr>
                        <a:t>12</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chemeClr val="lt1"/>
                        </a:buClr>
                        <a:buSzPts val="1200"/>
                        <a:buFont typeface="Arial"/>
                        <a:buNone/>
                      </a:pPr>
                      <a:r>
                        <a:rPr lang="en-GB" sz="1400" b="0" u="none" strike="noStrike" cap="none" dirty="0">
                          <a:solidFill>
                            <a:schemeClr val="dk1"/>
                          </a:solidFill>
                          <a:latin typeface="Calibri"/>
                          <a:ea typeface="Calibri"/>
                          <a:cs typeface="Calibri"/>
                          <a:sym typeface="Calibri"/>
                        </a:rPr>
                        <a:t> Chocolate Brownie</a:t>
                      </a:r>
                      <a:endParaRPr sz="1400" u="none" strike="noStrike" cap="none" dirty="0"/>
                    </a:p>
                    <a:p>
                      <a:pPr marL="0" marR="0" lvl="0" indent="0" algn="ctr" rtl="0">
                        <a:lnSpc>
                          <a:spcPct val="100000"/>
                        </a:lnSpc>
                        <a:spcBef>
                          <a:spcPts val="0"/>
                        </a:spcBef>
                        <a:spcAft>
                          <a:spcPts val="0"/>
                        </a:spcAft>
                        <a:buClr>
                          <a:schemeClr val="lt1"/>
                        </a:buClr>
                        <a:buSzPts val="1200"/>
                        <a:buFont typeface="Arial"/>
                        <a:buNone/>
                      </a:pPr>
                      <a:r>
                        <a:rPr lang="en-GB" sz="800" b="0" u="none" strike="noStrike" cap="none" dirty="0">
                          <a:solidFill>
                            <a:schemeClr val="dk1"/>
                          </a:solidFill>
                          <a:latin typeface="Calibri"/>
                          <a:ea typeface="Calibri"/>
                          <a:cs typeface="Calibri"/>
                          <a:sym typeface="Calibri"/>
                        </a:rPr>
                        <a:t>2</a:t>
                      </a:r>
                      <a:endParaRPr sz="1400" u="none" strike="noStrike" cap="none" dirty="0"/>
                    </a:p>
                    <a:p>
                      <a:pPr marL="0" marR="0" lvl="0" indent="0" algn="ctr"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1"/>
                  </a:ext>
                </a:extLst>
              </a:tr>
              <a:tr h="900650">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WEDNESDAY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400"/>
                        <a:buFont typeface="Arial"/>
                        <a:buNone/>
                      </a:pPr>
                      <a:endParaRPr sz="1400" b="0" u="none" strike="noStrike" cap="none">
                        <a:latin typeface="Calibri"/>
                        <a:ea typeface="Calibri"/>
                        <a:cs typeface="Calibri"/>
                        <a:sym typeface="Calibri"/>
                      </a:endParaRPr>
                    </a:p>
                  </a:txBody>
                  <a:tcPr marL="91450" marR="91450" marT="45725" marB="45725"/>
                </a:tc>
                <a:tc>
                  <a:txBody>
                    <a:bodyPr/>
                    <a:lstStyle/>
                    <a:p>
                      <a:pPr marL="171450" marR="0" lvl="0" indent="-114300" algn="ctr" rtl="0">
                        <a:lnSpc>
                          <a:spcPct val="100000"/>
                        </a:lnSpc>
                        <a:spcBef>
                          <a:spcPts val="0"/>
                        </a:spcBef>
                        <a:spcAft>
                          <a:spcPts val="0"/>
                        </a:spcAft>
                        <a:buClr>
                          <a:schemeClr val="dk1"/>
                        </a:buClr>
                        <a:buSzPts val="900"/>
                        <a:buFont typeface="Arial"/>
                        <a:buNone/>
                      </a:pPr>
                      <a:r>
                        <a:rPr lang="en-GB" sz="1400" b="0" i="0" u="none" strike="noStrike" cap="none" dirty="0">
                          <a:solidFill>
                            <a:schemeClr val="dk1"/>
                          </a:solidFill>
                          <a:latin typeface="Calibri"/>
                          <a:ea typeface="Calibri"/>
                          <a:cs typeface="Calibri"/>
                          <a:sym typeface="Calibri"/>
                        </a:rPr>
                        <a:t>Gourmet Chicken Burger (Tikka/Hunters)</a:t>
                      </a:r>
                      <a:endParaRPr sz="1400" u="none" strike="noStrike" cap="none" dirty="0"/>
                    </a:p>
                    <a:p>
                      <a:pPr marL="171450" marR="0" lvl="0" indent="-114300" algn="ctr" rtl="0">
                        <a:lnSpc>
                          <a:spcPct val="100000"/>
                        </a:lnSpc>
                        <a:spcBef>
                          <a:spcPts val="0"/>
                        </a:spcBef>
                        <a:spcAft>
                          <a:spcPts val="0"/>
                        </a:spcAft>
                        <a:buClr>
                          <a:schemeClr val="dk1"/>
                        </a:buClr>
                        <a:buSzPts val="900"/>
                        <a:buFont typeface="Arial"/>
                        <a:buNone/>
                      </a:pPr>
                      <a:r>
                        <a:rPr lang="en-GB" sz="800" b="0" i="0" u="none" strike="noStrike" cap="none" dirty="0">
                          <a:solidFill>
                            <a:schemeClr val="dk1"/>
                          </a:solidFill>
                          <a:latin typeface="Calibri"/>
                          <a:ea typeface="Calibri"/>
                          <a:cs typeface="Calibri"/>
                          <a:sym typeface="Calibri"/>
                        </a:rPr>
                        <a:t>2, 4</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chemeClr val="dk1"/>
                          </a:solidFill>
                          <a:latin typeface="Calibri"/>
                          <a:ea typeface="Calibri"/>
                          <a:cs typeface="Calibri"/>
                          <a:sym typeface="Calibri"/>
                        </a:rPr>
                        <a:t>Chickpea &amp; Spinach Falafel Burger</a:t>
                      </a:r>
                      <a:endParaRPr sz="1400" u="none" strike="noStrike" cap="none"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2, 7</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Crispy Potato Chunks &amp; Mixed Salad</a:t>
                      </a:r>
                      <a:endParaRPr sz="1400" u="none" strike="noStrike" cap="none" dirty="0"/>
                    </a:p>
                    <a:p>
                      <a:pPr marL="0" marR="0" lvl="0" indent="0" algn="ctr" rtl="0">
                        <a:lnSpc>
                          <a:spcPct val="100000"/>
                        </a:lnSpc>
                        <a:spcBef>
                          <a:spcPts val="0"/>
                        </a:spcBef>
                        <a:spcAft>
                          <a:spcPts val="0"/>
                        </a:spcAft>
                        <a:buClr>
                          <a:srgbClr val="000000"/>
                        </a:buClr>
                        <a:buSzPts val="1000"/>
                        <a:buFont typeface="Arial"/>
                        <a:buNone/>
                      </a:pPr>
                      <a:r>
                        <a:rPr lang="en-GB" sz="1000" b="0" u="none" strike="noStrike" cap="none" dirty="0">
                          <a:solidFill>
                            <a:schemeClr val="dk1"/>
                          </a:solidFill>
                          <a:latin typeface="Calibri"/>
                          <a:ea typeface="Calibri"/>
                          <a:cs typeface="Calibri"/>
                          <a:sym typeface="Calibri"/>
                        </a:rPr>
                        <a:t>A/F</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chemeClr val="lt1"/>
                        </a:buClr>
                        <a:buSzPts val="1200"/>
                        <a:buFont typeface="Arial"/>
                        <a:buNone/>
                      </a:pPr>
                      <a:r>
                        <a:rPr lang="en-GB" sz="1400" b="0" u="none" strike="noStrike" cap="none" dirty="0">
                          <a:solidFill>
                            <a:schemeClr val="dk1"/>
                          </a:solidFill>
                          <a:latin typeface="Calibri"/>
                          <a:ea typeface="Calibri"/>
                          <a:cs typeface="Calibri"/>
                          <a:sym typeface="Calibri"/>
                        </a:rPr>
                        <a:t>Chefs Fruit Crumble with Custard  </a:t>
                      </a:r>
                      <a:endParaRPr sz="8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lt1"/>
                        </a:buClr>
                        <a:buSzPts val="1200"/>
                        <a:buFont typeface="Arial"/>
                        <a:buNone/>
                      </a:pPr>
                      <a:r>
                        <a:rPr lang="en-GB" sz="800" b="0" u="none" strike="noStrike" cap="none" dirty="0">
                          <a:solidFill>
                            <a:schemeClr val="dk1"/>
                          </a:solidFill>
                          <a:latin typeface="Calibri"/>
                          <a:ea typeface="Calibri"/>
                          <a:cs typeface="Calibri"/>
                          <a:sym typeface="Calibri"/>
                        </a:rPr>
                        <a:t>2, 4, 7, 12</a:t>
                      </a:r>
                      <a:r>
                        <a:rPr lang="en-GB" sz="1400" b="0" u="none" strike="noStrike" cap="none" dirty="0">
                          <a:solidFill>
                            <a:schemeClr val="dk1"/>
                          </a:solidFill>
                          <a:latin typeface="Calibri"/>
                          <a:ea typeface="Calibri"/>
                          <a:cs typeface="Calibri"/>
                          <a:sym typeface="Calibri"/>
                        </a:rPr>
                        <a:t> </a:t>
                      </a:r>
                      <a:endParaRPr sz="1400" u="none" strike="noStrike" cap="none" dirty="0"/>
                    </a:p>
                    <a:p>
                      <a:pPr marL="0" marR="0" lvl="0" indent="0" algn="ctr"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2"/>
                  </a:ext>
                </a:extLst>
              </a:tr>
              <a:tr h="818575">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THURSDAY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400"/>
                        <a:buFont typeface="Arial"/>
                        <a:buNone/>
                      </a:pPr>
                      <a:endParaRPr sz="1400" b="0" u="none" strike="noStrike" cap="none">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 Jerk Chicken</a:t>
                      </a:r>
                      <a:endParaRPr sz="14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7</a:t>
                      </a:r>
                      <a:endParaRPr sz="1400" b="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800"/>
                        <a:buFont typeface="Arial"/>
                        <a:buNone/>
                      </a:pPr>
                      <a:r>
                        <a:rPr lang="en-GB" sz="1400" b="0" u="none" strike="noStrike" cap="none" dirty="0">
                          <a:solidFill>
                            <a:schemeClr val="dk1"/>
                          </a:solidFill>
                          <a:latin typeface="Calibri"/>
                          <a:ea typeface="Calibri"/>
                          <a:cs typeface="Calibri"/>
                          <a:sym typeface="Calibri"/>
                        </a:rPr>
                        <a:t>Spicy Sweetcorn Fritters</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12</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Coconut Rice &amp; Caribbean Slaw</a:t>
                      </a:r>
                      <a:endParaRPr dirty="0"/>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 </a:t>
                      </a:r>
                      <a:r>
                        <a:rPr lang="en-GB" sz="1000" b="0" u="none" strike="noStrike" cap="none" dirty="0">
                          <a:solidFill>
                            <a:schemeClr val="dk1"/>
                          </a:solidFill>
                          <a:latin typeface="Calibri"/>
                          <a:ea typeface="Calibri"/>
                          <a:cs typeface="Calibri"/>
                          <a:sym typeface="Calibri"/>
                        </a:rPr>
                        <a:t>A/F</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Pineapple &amp; Coconut Cake</a:t>
                      </a:r>
                      <a:endParaRPr dirty="0"/>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 </a:t>
                      </a:r>
                      <a:endParaRPr sz="8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2, 4</a:t>
                      </a:r>
                      <a:endParaRPr sz="14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3"/>
                  </a:ext>
                </a:extLst>
              </a:tr>
              <a:tr h="818575">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FRIDAY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400"/>
                        <a:buFont typeface="Arial"/>
                        <a:buNone/>
                      </a:pPr>
                      <a:endParaRPr sz="1400" b="0" u="none" strike="noStrike" cap="none">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MSC Fish Fingers</a:t>
                      </a:r>
                      <a:endParaRPr sz="8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a:solidFill>
                            <a:schemeClr val="dk1"/>
                          </a:solidFill>
                          <a:latin typeface="Calibri"/>
                          <a:ea typeface="Calibri"/>
                          <a:cs typeface="Calibri"/>
                          <a:sym typeface="Calibri"/>
                        </a:rPr>
                        <a:t>2, 5  </a:t>
                      </a: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b="0" u="none" strike="noStrike" cap="none">
                        <a:latin typeface="Calibri"/>
                        <a:ea typeface="Calibri"/>
                        <a:cs typeface="Calibri"/>
                        <a:sym typeface="Calibri"/>
                      </a:endParaRPr>
                    </a:p>
                  </a:txBody>
                  <a:tcPr marL="91450" marR="91450" marT="45725" marB="45725"/>
                </a:tc>
                <a:tc>
                  <a:txBody>
                    <a:bodyPr/>
                    <a:lstStyle/>
                    <a:p>
                      <a:pPr marL="171450" marR="0" lvl="0" indent="-114300" algn="ctr" rtl="0">
                        <a:lnSpc>
                          <a:spcPct val="100000"/>
                        </a:lnSpc>
                        <a:spcBef>
                          <a:spcPts val="0"/>
                        </a:spcBef>
                        <a:spcAft>
                          <a:spcPts val="0"/>
                        </a:spcAft>
                        <a:buClr>
                          <a:schemeClr val="dk1"/>
                        </a:buClr>
                        <a:buSzPts val="900"/>
                        <a:buFont typeface="Arial"/>
                        <a:buNone/>
                      </a:pPr>
                      <a:r>
                        <a:rPr lang="en-GB" sz="1400" b="0" i="0" u="none" strike="noStrike" cap="none" dirty="0">
                          <a:solidFill>
                            <a:schemeClr val="dk1"/>
                          </a:solidFill>
                          <a:latin typeface="Calibri"/>
                          <a:ea typeface="Calibri"/>
                          <a:cs typeface="Calibri"/>
                          <a:sym typeface="Calibri"/>
                        </a:rPr>
                        <a:t>Quorn Nuggets/Vege Fingers with Lemon Mayo</a:t>
                      </a:r>
                      <a:endParaRPr dirty="0"/>
                    </a:p>
                    <a:p>
                      <a:pPr marL="171450" marR="0" lvl="0" indent="-114300" algn="ctr" rtl="0">
                        <a:lnSpc>
                          <a:spcPct val="100000"/>
                        </a:lnSpc>
                        <a:spcBef>
                          <a:spcPts val="0"/>
                        </a:spcBef>
                        <a:spcAft>
                          <a:spcPts val="0"/>
                        </a:spcAft>
                        <a:buClr>
                          <a:schemeClr val="dk1"/>
                        </a:buClr>
                        <a:buSzPts val="900"/>
                        <a:buFont typeface="Arial"/>
                        <a:buNone/>
                      </a:pPr>
                      <a:r>
                        <a:rPr lang="en-GB" sz="800" b="0" i="0" u="none" strike="noStrike" cap="none" dirty="0">
                          <a:solidFill>
                            <a:schemeClr val="dk1"/>
                          </a:solidFill>
                          <a:latin typeface="Calibri"/>
                          <a:ea typeface="Calibri"/>
                          <a:cs typeface="Calibri"/>
                          <a:sym typeface="Calibri"/>
                        </a:rPr>
                        <a:t>2, 4, 7,12</a:t>
                      </a:r>
                      <a:endParaRPr sz="14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Chips &amp;</a:t>
                      </a:r>
                      <a:endParaRPr sz="1400" u="none" strike="noStrike" cap="none" dirty="0"/>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 Peas </a:t>
                      </a:r>
                      <a:endParaRPr sz="1400" u="none" strike="noStrike" cap="none" dirty="0"/>
                    </a:p>
                    <a:p>
                      <a:pPr marL="0" marR="0" lvl="0" indent="0" algn="ctr" rtl="0">
                        <a:lnSpc>
                          <a:spcPct val="100000"/>
                        </a:lnSpc>
                        <a:spcBef>
                          <a:spcPts val="0"/>
                        </a:spcBef>
                        <a:spcAft>
                          <a:spcPts val="0"/>
                        </a:spcAft>
                        <a:buClr>
                          <a:srgbClr val="000000"/>
                        </a:buClr>
                        <a:buSzPts val="1000"/>
                        <a:buFont typeface="Arial"/>
                        <a:buNone/>
                      </a:pPr>
                      <a:r>
                        <a:rPr lang="en-GB" sz="1000" b="0" u="none" strike="noStrike" cap="none" dirty="0">
                          <a:latin typeface="Calibri"/>
                          <a:ea typeface="Calibri"/>
                          <a:cs typeface="Calibri"/>
                          <a:sym typeface="Calibri"/>
                        </a:rPr>
                        <a:t>A/F</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Selection of Puddings</a:t>
                      </a:r>
                      <a:endParaRPr sz="1400" u="none" strike="noStrike" cap="none"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Ask on the day</a:t>
                      </a:r>
                      <a:endParaRPr sz="14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4"/>
                  </a:ext>
                </a:extLst>
              </a:tr>
            </a:tbl>
          </a:graphicData>
        </a:graphic>
      </p:graphicFrame>
      <p:sp>
        <p:nvSpPr>
          <p:cNvPr id="123" name="Google Shape;123;p2"/>
          <p:cNvSpPr/>
          <p:nvPr/>
        </p:nvSpPr>
        <p:spPr>
          <a:xfrm>
            <a:off x="3727533" y="88640"/>
            <a:ext cx="4736933" cy="923289"/>
          </a:xfrm>
          <a:prstGeom prst="rect">
            <a:avLst/>
          </a:prstGeom>
          <a:noFill/>
          <a:ln>
            <a:noFill/>
          </a:ln>
          <a:effectLst>
            <a:outerShdw blurRad="149987" dist="250190" dir="8460000" algn="ctr">
              <a:srgbClr val="000000">
                <a:alpha val="27058"/>
              </a:srgbClr>
            </a:outerShdw>
          </a:effectLst>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5400"/>
              <a:buFont typeface="Arial"/>
              <a:buNone/>
            </a:pPr>
            <a:r>
              <a:rPr lang="en-GB" sz="5400" b="1" i="0" u="none" strike="noStrike" cap="none">
                <a:solidFill>
                  <a:schemeClr val="lt2"/>
                </a:solidFill>
                <a:latin typeface="Calibri"/>
                <a:ea typeface="Calibri"/>
                <a:cs typeface="Calibri"/>
                <a:sym typeface="Calibri"/>
              </a:rPr>
              <a:t> </a:t>
            </a:r>
            <a:r>
              <a:rPr lang="en-GB" sz="5400" b="1" i="0" u="none" strike="noStrike" cap="none">
                <a:solidFill>
                  <a:schemeClr val="dk1"/>
                </a:solidFill>
                <a:latin typeface="Calibri"/>
                <a:ea typeface="Calibri"/>
                <a:cs typeface="Calibri"/>
                <a:sym typeface="Calibri"/>
              </a:rPr>
              <a:t>MENU WEEK 2</a:t>
            </a:r>
            <a:endParaRPr sz="5400" b="1" i="0" u="none" strike="noStrike" cap="none">
              <a:solidFill>
                <a:schemeClr val="dk1"/>
              </a:solidFill>
              <a:latin typeface="Calibri"/>
              <a:ea typeface="Calibri"/>
              <a:cs typeface="Calibri"/>
              <a:sym typeface="Calibri"/>
            </a:endParaRPr>
          </a:p>
        </p:txBody>
      </p:sp>
      <p:sp>
        <p:nvSpPr>
          <p:cNvPr id="124" name="Google Shape;124;p2"/>
          <p:cNvSpPr/>
          <p:nvPr/>
        </p:nvSpPr>
        <p:spPr>
          <a:xfrm rot="-906871">
            <a:off x="8437503" y="19088"/>
            <a:ext cx="2095242" cy="923330"/>
          </a:xfrm>
          <a:prstGeom prst="rect">
            <a:avLst/>
          </a:prstGeom>
          <a:noFill/>
          <a:ln>
            <a:noFill/>
          </a:ln>
          <a:effectLst>
            <a:outerShdw blurRad="149987" dist="250190" dir="8460000" algn="ctr">
              <a:srgbClr val="000000">
                <a:alpha val="27058"/>
              </a:srgbClr>
            </a:outerShdw>
          </a:effectLst>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5400"/>
              <a:buFont typeface="Arial"/>
              <a:buNone/>
            </a:pPr>
            <a:r>
              <a:rPr lang="en-GB" sz="5400" b="1" i="0" u="none" strike="noStrike" cap="none" dirty="0">
                <a:solidFill>
                  <a:schemeClr val="dk1"/>
                </a:solidFill>
                <a:latin typeface="Calibri"/>
                <a:ea typeface="Calibri"/>
                <a:cs typeface="Calibri"/>
                <a:sym typeface="Calibri"/>
              </a:rPr>
              <a:t>2026</a:t>
            </a:r>
            <a:endParaRPr sz="5400" b="1" i="0" u="none" strike="noStrike" cap="none" dirty="0">
              <a:solidFill>
                <a:schemeClr val="dk1"/>
              </a:solidFill>
              <a:latin typeface="Calibri"/>
              <a:ea typeface="Calibri"/>
              <a:cs typeface="Calibri"/>
              <a:sym typeface="Calibri"/>
            </a:endParaRPr>
          </a:p>
        </p:txBody>
      </p:sp>
      <p:sp>
        <p:nvSpPr>
          <p:cNvPr id="125" name="Google Shape;125;p2"/>
          <p:cNvSpPr/>
          <p:nvPr/>
        </p:nvSpPr>
        <p:spPr>
          <a:xfrm>
            <a:off x="3481565" y="6197560"/>
            <a:ext cx="5228867" cy="415458"/>
          </a:xfrm>
          <a:prstGeom prst="rect">
            <a:avLst/>
          </a:prstGeom>
          <a:solidFill>
            <a:srgbClr val="F4B081"/>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Wholemeal bread, fresh salads, a variety of seasonal fresh fruit, yogurts &amp; jacket potatoes.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Please note that all our dishes can be adapted to suit the majority of dietary requirements</a:t>
            </a:r>
            <a:endParaRPr sz="5400" b="1" i="0" u="none" strike="noStrike" cap="none">
              <a:solidFill>
                <a:schemeClr val="dk1"/>
              </a:solidFill>
              <a:latin typeface="Calibri"/>
              <a:ea typeface="Calibri"/>
              <a:cs typeface="Calibri"/>
              <a:sym typeface="Calibri"/>
            </a:endParaRPr>
          </a:p>
        </p:txBody>
      </p:sp>
      <p:sp>
        <p:nvSpPr>
          <p:cNvPr id="126" name="Google Shape;126;p2"/>
          <p:cNvSpPr txBox="1"/>
          <p:nvPr/>
        </p:nvSpPr>
        <p:spPr>
          <a:xfrm>
            <a:off x="167489" y="1662805"/>
            <a:ext cx="1469813"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ALLERGEN KEY</a:t>
            </a:r>
            <a:endParaRPr sz="1200" b="0" i="0" u="none" strike="noStrike" cap="none">
              <a:solidFill>
                <a:schemeClr val="dk1"/>
              </a:solidFill>
              <a:latin typeface="Calibri"/>
              <a:ea typeface="Calibri"/>
              <a:cs typeface="Calibri"/>
              <a:sym typeface="Calibri"/>
            </a:endParaRPr>
          </a:p>
        </p:txBody>
      </p:sp>
      <p:sp>
        <p:nvSpPr>
          <p:cNvPr id="127" name="Google Shape;127;p2"/>
          <p:cNvSpPr txBox="1"/>
          <p:nvPr/>
        </p:nvSpPr>
        <p:spPr>
          <a:xfrm>
            <a:off x="103989" y="4918197"/>
            <a:ext cx="1855894" cy="9233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Catering provided by Greenshaw</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Learning Trust.</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All products are locally sourced</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wherever possible.</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All food is cooked fresh on the</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school site each day.</a:t>
            </a:r>
            <a:endParaRPr sz="1400" b="0" i="0" u="none" strike="noStrike" cap="none">
              <a:solidFill>
                <a:schemeClr val="dk1"/>
              </a:solidFill>
              <a:latin typeface="Arial"/>
              <a:ea typeface="Arial"/>
              <a:cs typeface="Arial"/>
              <a:sym typeface="Arial"/>
            </a:endParaRPr>
          </a:p>
        </p:txBody>
      </p:sp>
      <p:pic>
        <p:nvPicPr>
          <p:cNvPr id="128" name="Google Shape;128;p2"/>
          <p:cNvPicPr preferRelativeResize="0"/>
          <p:nvPr/>
        </p:nvPicPr>
        <p:blipFill rotWithShape="1">
          <a:blip r:embed="rId3">
            <a:alphaModFix/>
          </a:blip>
          <a:srcRect/>
          <a:stretch/>
        </p:blipFill>
        <p:spPr>
          <a:xfrm>
            <a:off x="10778735" y="6224141"/>
            <a:ext cx="1261533" cy="523220"/>
          </a:xfrm>
          <a:prstGeom prst="rect">
            <a:avLst/>
          </a:prstGeom>
          <a:noFill/>
          <a:ln>
            <a:noFill/>
          </a:ln>
        </p:spPr>
      </p:pic>
      <p:sp>
        <p:nvSpPr>
          <p:cNvPr id="129" name="Google Shape;129;p2"/>
          <p:cNvSpPr txBox="1"/>
          <p:nvPr/>
        </p:nvSpPr>
        <p:spPr>
          <a:xfrm>
            <a:off x="330476" y="2167195"/>
            <a:ext cx="1564640" cy="256989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 Celery</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2. Gluten</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3. Crustaceans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4. Eggs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5. Fish</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6. Lupin</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7. Milk</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8. Molluscs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9. Mustard</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10. Peanuts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11. Sesame</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12. Soybeans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13. Sulphites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14. Tree nuts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A/F Allergen Free</a:t>
            </a:r>
            <a:endParaRPr sz="1400" b="0" i="0" u="none" strike="noStrike" cap="none">
              <a:solidFill>
                <a:schemeClr val="dk1"/>
              </a:solidFill>
              <a:latin typeface="Arial"/>
              <a:ea typeface="Arial"/>
              <a:cs typeface="Arial"/>
              <a:sym typeface="Arial"/>
            </a:endParaRPr>
          </a:p>
        </p:txBody>
      </p:sp>
      <p:sp>
        <p:nvSpPr>
          <p:cNvPr id="130" name="Google Shape;130;p2"/>
          <p:cNvSpPr txBox="1"/>
          <p:nvPr/>
        </p:nvSpPr>
        <p:spPr>
          <a:xfrm>
            <a:off x="2092674" y="6143679"/>
            <a:ext cx="1299835"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chemeClr val="dk1"/>
                </a:solidFill>
                <a:latin typeface="Arial"/>
                <a:ea typeface="Arial"/>
                <a:cs typeface="Arial"/>
                <a:sym typeface="Arial"/>
              </a:rPr>
              <a:t>AVAILABLE DAILY </a:t>
            </a:r>
            <a:endParaRPr sz="1400" b="0" i="0" u="none" strike="noStrike" cap="none">
              <a:solidFill>
                <a:schemeClr val="dk1"/>
              </a:solidFill>
              <a:latin typeface="Arial"/>
              <a:ea typeface="Arial"/>
              <a:cs typeface="Arial"/>
              <a:sym typeface="Arial"/>
            </a:endParaRPr>
          </a:p>
        </p:txBody>
      </p:sp>
      <p:pic>
        <p:nvPicPr>
          <p:cNvPr id="131" name="Google Shape;131;p2"/>
          <p:cNvPicPr preferRelativeResize="0"/>
          <p:nvPr/>
        </p:nvPicPr>
        <p:blipFill rotWithShape="1">
          <a:blip r:embed="rId4">
            <a:alphaModFix/>
          </a:blip>
          <a:srcRect/>
          <a:stretch/>
        </p:blipFill>
        <p:spPr>
          <a:xfrm>
            <a:off x="6024958" y="3723445"/>
            <a:ext cx="522745" cy="249321"/>
          </a:xfrm>
          <a:prstGeom prst="rect">
            <a:avLst/>
          </a:prstGeom>
          <a:noFill/>
          <a:ln>
            <a:noFill/>
          </a:ln>
        </p:spPr>
      </p:pic>
      <p:pic>
        <p:nvPicPr>
          <p:cNvPr id="132" name="Google Shape;132;p2"/>
          <p:cNvPicPr preferRelativeResize="0"/>
          <p:nvPr/>
        </p:nvPicPr>
        <p:blipFill rotWithShape="1">
          <a:blip r:embed="rId5">
            <a:alphaModFix/>
          </a:blip>
          <a:srcRect/>
          <a:stretch/>
        </p:blipFill>
        <p:spPr>
          <a:xfrm>
            <a:off x="4341946" y="2867204"/>
            <a:ext cx="503448" cy="247058"/>
          </a:xfrm>
          <a:prstGeom prst="rect">
            <a:avLst/>
          </a:prstGeom>
          <a:noFill/>
          <a:ln>
            <a:noFill/>
          </a:ln>
        </p:spPr>
      </p:pic>
      <p:pic>
        <p:nvPicPr>
          <p:cNvPr id="133" name="Google Shape;133;p2"/>
          <p:cNvPicPr preferRelativeResize="0"/>
          <p:nvPr/>
        </p:nvPicPr>
        <p:blipFill rotWithShape="1">
          <a:blip r:embed="rId6">
            <a:alphaModFix/>
          </a:blip>
          <a:srcRect/>
          <a:stretch/>
        </p:blipFill>
        <p:spPr>
          <a:xfrm>
            <a:off x="10990631" y="2116980"/>
            <a:ext cx="718399" cy="1815882"/>
          </a:xfrm>
          <a:prstGeom prst="rect">
            <a:avLst/>
          </a:prstGeom>
          <a:noFill/>
          <a:ln>
            <a:noFill/>
          </a:ln>
        </p:spPr>
      </p:pic>
      <p:pic>
        <p:nvPicPr>
          <p:cNvPr id="134" name="Google Shape;134;p2"/>
          <p:cNvPicPr preferRelativeResize="0"/>
          <p:nvPr/>
        </p:nvPicPr>
        <p:blipFill rotWithShape="1">
          <a:blip r:embed="rId7">
            <a:alphaModFix/>
          </a:blip>
          <a:srcRect/>
          <a:stretch/>
        </p:blipFill>
        <p:spPr>
          <a:xfrm>
            <a:off x="118161" y="60244"/>
            <a:ext cx="1721838" cy="1218043"/>
          </a:xfrm>
          <a:prstGeom prst="rect">
            <a:avLst/>
          </a:prstGeom>
          <a:noFill/>
          <a:ln>
            <a:noFill/>
          </a:ln>
        </p:spPr>
      </p:pic>
      <p:sp>
        <p:nvSpPr>
          <p:cNvPr id="135" name="Google Shape;135;p2"/>
          <p:cNvSpPr txBox="1"/>
          <p:nvPr/>
        </p:nvSpPr>
        <p:spPr>
          <a:xfrm>
            <a:off x="10782314" y="4051608"/>
            <a:ext cx="1257953" cy="181588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800"/>
              <a:buFont typeface="Arial"/>
              <a:buNone/>
            </a:pPr>
            <a:r>
              <a:rPr lang="en-GB" sz="800" b="0" i="0" u="none" strike="noStrike" cap="none">
                <a:solidFill>
                  <a:srgbClr val="000000"/>
                </a:solidFill>
                <a:latin typeface="Arial"/>
                <a:ea typeface="Arial"/>
                <a:cs typeface="Arial"/>
                <a:sym typeface="Arial"/>
              </a:rPr>
              <a:t>"We are dedicated to minimizing our carbon footprint by actively reducing food waste throughout our operations, from sourcing to serving. Through staff training, supplier collaboration, and customer engagement, we are committed to making a positive environmental impact." </a:t>
            </a:r>
            <a:endParaRPr sz="1400" b="0" i="0" u="none" strike="noStrike" cap="none">
              <a:solidFill>
                <a:srgbClr val="000000"/>
              </a:solidFill>
              <a:latin typeface="Arial"/>
              <a:ea typeface="Arial"/>
              <a:cs typeface="Arial"/>
              <a:sym typeface="Arial"/>
            </a:endParaRPr>
          </a:p>
        </p:txBody>
      </p:sp>
      <p:sp>
        <p:nvSpPr>
          <p:cNvPr id="136" name="Google Shape;136;p2"/>
          <p:cNvSpPr/>
          <p:nvPr/>
        </p:nvSpPr>
        <p:spPr>
          <a:xfrm>
            <a:off x="9700181" y="5948313"/>
            <a:ext cx="1078555" cy="788288"/>
          </a:xfrm>
          <a:prstGeom prst="wedgeRectCallout">
            <a:avLst>
              <a:gd name="adj1" fmla="val -41393"/>
              <a:gd name="adj2" fmla="val -79137"/>
            </a:avLst>
          </a:prstGeom>
          <a:solidFill>
            <a:srgbClr val="3F3F3F"/>
          </a:solidFill>
          <a:ln>
            <a:noFill/>
          </a:ln>
          <a:effectLst>
            <a:outerShdw blurRad="149987" dist="250190" dir="8460000" algn="ctr">
              <a:srgbClr val="000000">
                <a:alpha val="27058"/>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chemeClr val="lt1"/>
                </a:solidFill>
                <a:latin typeface="Comic Sans MS"/>
                <a:ea typeface="Comic Sans MS"/>
                <a:cs typeface="Comic Sans MS"/>
                <a:sym typeface="Comic Sans MS"/>
              </a:rPr>
              <a:t>Look out for Chef’s Specials </a:t>
            </a:r>
            <a:endParaRPr sz="1400" b="1" i="0" u="none" strike="noStrike" cap="none">
              <a:solidFill>
                <a:schemeClr val="lt1"/>
              </a:solidFill>
              <a:latin typeface="Comic Sans MS"/>
              <a:ea typeface="Comic Sans MS"/>
              <a:cs typeface="Comic Sans MS"/>
              <a:sym typeface="Comic Sans MS"/>
            </a:endParaRPr>
          </a:p>
        </p:txBody>
      </p:sp>
      <p:pic>
        <p:nvPicPr>
          <p:cNvPr id="137" name="Google Shape;137;p2"/>
          <p:cNvPicPr preferRelativeResize="0"/>
          <p:nvPr/>
        </p:nvPicPr>
        <p:blipFill rotWithShape="1">
          <a:blip r:embed="rId5">
            <a:alphaModFix/>
          </a:blip>
          <a:srcRect/>
          <a:stretch/>
        </p:blipFill>
        <p:spPr>
          <a:xfrm>
            <a:off x="6024959" y="1920138"/>
            <a:ext cx="503448" cy="247057"/>
          </a:xfrm>
          <a:prstGeom prst="rect">
            <a:avLst/>
          </a:prstGeom>
          <a:noFill/>
          <a:ln>
            <a:noFill/>
          </a:ln>
        </p:spPr>
      </p:pic>
      <p:pic>
        <p:nvPicPr>
          <p:cNvPr id="138" name="Google Shape;138;p2"/>
          <p:cNvPicPr preferRelativeResize="0"/>
          <p:nvPr/>
        </p:nvPicPr>
        <p:blipFill rotWithShape="1">
          <a:blip r:embed="rId8">
            <a:alphaModFix/>
          </a:blip>
          <a:srcRect/>
          <a:stretch/>
        </p:blipFill>
        <p:spPr>
          <a:xfrm>
            <a:off x="6024959" y="2878536"/>
            <a:ext cx="503448" cy="247058"/>
          </a:xfrm>
          <a:prstGeom prst="rect">
            <a:avLst/>
          </a:prstGeom>
          <a:noFill/>
          <a:ln>
            <a:noFill/>
          </a:ln>
        </p:spPr>
      </p:pic>
      <p:pic>
        <p:nvPicPr>
          <p:cNvPr id="139" name="Google Shape;139;p2"/>
          <p:cNvPicPr preferRelativeResize="0"/>
          <p:nvPr/>
        </p:nvPicPr>
        <p:blipFill rotWithShape="1">
          <a:blip r:embed="rId5">
            <a:alphaModFix/>
          </a:blip>
          <a:srcRect/>
          <a:stretch/>
        </p:blipFill>
        <p:spPr>
          <a:xfrm>
            <a:off x="4330785" y="5824784"/>
            <a:ext cx="503448" cy="247058"/>
          </a:xfrm>
          <a:prstGeom prst="rect">
            <a:avLst/>
          </a:prstGeom>
          <a:noFill/>
          <a:ln>
            <a:noFill/>
          </a:ln>
        </p:spPr>
      </p:pic>
      <p:pic>
        <p:nvPicPr>
          <p:cNvPr id="140" name="Google Shape;140;p2"/>
          <p:cNvPicPr preferRelativeResize="0"/>
          <p:nvPr/>
        </p:nvPicPr>
        <p:blipFill rotWithShape="1">
          <a:blip r:embed="rId4">
            <a:alphaModFix/>
          </a:blip>
          <a:srcRect/>
          <a:stretch/>
        </p:blipFill>
        <p:spPr>
          <a:xfrm>
            <a:off x="4323076" y="4836020"/>
            <a:ext cx="503448" cy="247058"/>
          </a:xfrm>
          <a:prstGeom prst="rect">
            <a:avLst/>
          </a:prstGeom>
          <a:noFill/>
          <a:ln>
            <a:noFill/>
          </a:ln>
        </p:spPr>
      </p:pic>
      <p:pic>
        <p:nvPicPr>
          <p:cNvPr id="141" name="Google Shape;141;p2"/>
          <p:cNvPicPr preferRelativeResize="0"/>
          <p:nvPr/>
        </p:nvPicPr>
        <p:blipFill rotWithShape="1">
          <a:blip r:embed="rId8">
            <a:alphaModFix/>
          </a:blip>
          <a:srcRect/>
          <a:stretch/>
        </p:blipFill>
        <p:spPr>
          <a:xfrm>
            <a:off x="9226961" y="2866099"/>
            <a:ext cx="503448" cy="247058"/>
          </a:xfrm>
          <a:prstGeom prst="rect">
            <a:avLst/>
          </a:prstGeom>
          <a:noFill/>
          <a:ln>
            <a:noFill/>
          </a:ln>
        </p:spPr>
      </p:pic>
      <p:pic>
        <p:nvPicPr>
          <p:cNvPr id="142" name="Google Shape;142;p2"/>
          <p:cNvPicPr preferRelativeResize="0"/>
          <p:nvPr/>
        </p:nvPicPr>
        <p:blipFill rotWithShape="1">
          <a:blip r:embed="rId8">
            <a:alphaModFix/>
          </a:blip>
          <a:srcRect/>
          <a:stretch/>
        </p:blipFill>
        <p:spPr>
          <a:xfrm>
            <a:off x="9233400" y="4836020"/>
            <a:ext cx="503448" cy="247058"/>
          </a:xfrm>
          <a:prstGeom prst="rect">
            <a:avLst/>
          </a:prstGeom>
          <a:noFill/>
          <a:ln>
            <a:noFill/>
          </a:ln>
        </p:spPr>
      </p:pic>
      <p:pic>
        <p:nvPicPr>
          <p:cNvPr id="143" name="Google Shape;143;p2"/>
          <p:cNvPicPr preferRelativeResize="0"/>
          <p:nvPr/>
        </p:nvPicPr>
        <p:blipFill rotWithShape="1">
          <a:blip r:embed="rId8">
            <a:alphaModFix/>
          </a:blip>
          <a:srcRect/>
          <a:stretch/>
        </p:blipFill>
        <p:spPr>
          <a:xfrm>
            <a:off x="9233400" y="1920138"/>
            <a:ext cx="503448" cy="247058"/>
          </a:xfrm>
          <a:prstGeom prst="rect">
            <a:avLst/>
          </a:prstGeom>
          <a:noFill/>
          <a:ln>
            <a:noFill/>
          </a:ln>
        </p:spPr>
      </p:pic>
      <p:pic>
        <p:nvPicPr>
          <p:cNvPr id="144" name="Google Shape;144;p2"/>
          <p:cNvPicPr preferRelativeResize="0"/>
          <p:nvPr/>
        </p:nvPicPr>
        <p:blipFill rotWithShape="1">
          <a:blip r:embed="rId8">
            <a:alphaModFix/>
          </a:blip>
          <a:srcRect/>
          <a:stretch/>
        </p:blipFill>
        <p:spPr>
          <a:xfrm>
            <a:off x="9233400" y="3809333"/>
            <a:ext cx="503448" cy="247058"/>
          </a:xfrm>
          <a:prstGeom prst="rect">
            <a:avLst/>
          </a:prstGeom>
          <a:noFill/>
          <a:ln>
            <a:noFill/>
          </a:ln>
        </p:spPr>
      </p:pic>
      <p:pic>
        <p:nvPicPr>
          <p:cNvPr id="146" name="Google Shape;146;p2"/>
          <p:cNvPicPr preferRelativeResize="0"/>
          <p:nvPr/>
        </p:nvPicPr>
        <p:blipFill rotWithShape="1">
          <a:blip r:embed="rId5">
            <a:alphaModFix/>
          </a:blip>
          <a:srcRect/>
          <a:stretch/>
        </p:blipFill>
        <p:spPr>
          <a:xfrm>
            <a:off x="6024959" y="4863981"/>
            <a:ext cx="503448" cy="247058"/>
          </a:xfrm>
          <a:prstGeom prst="rect">
            <a:avLst/>
          </a:prstGeom>
          <a:noFill/>
          <a:ln>
            <a:noFill/>
          </a:ln>
        </p:spPr>
      </p:pic>
      <p:pic>
        <p:nvPicPr>
          <p:cNvPr id="147" name="Google Shape;147;p2"/>
          <p:cNvPicPr preferRelativeResize="0"/>
          <p:nvPr/>
        </p:nvPicPr>
        <p:blipFill rotWithShape="1">
          <a:blip r:embed="rId5">
            <a:alphaModFix/>
          </a:blip>
          <a:srcRect/>
          <a:stretch/>
        </p:blipFill>
        <p:spPr>
          <a:xfrm>
            <a:off x="6034606" y="5839762"/>
            <a:ext cx="503448" cy="247058"/>
          </a:xfrm>
          <a:prstGeom prst="rect">
            <a:avLst/>
          </a:prstGeom>
          <a:noFill/>
          <a:ln>
            <a:noFill/>
          </a:ln>
        </p:spPr>
      </p:pic>
      <p:pic>
        <p:nvPicPr>
          <p:cNvPr id="148" name="Google Shape;148;p2"/>
          <p:cNvPicPr preferRelativeResize="0"/>
          <p:nvPr/>
        </p:nvPicPr>
        <p:blipFill rotWithShape="1">
          <a:blip r:embed="rId4">
            <a:alphaModFix/>
          </a:blip>
          <a:srcRect/>
          <a:stretch/>
        </p:blipFill>
        <p:spPr>
          <a:xfrm>
            <a:off x="4330785" y="1920137"/>
            <a:ext cx="503448" cy="247058"/>
          </a:xfrm>
          <a:prstGeom prst="rect">
            <a:avLst/>
          </a:prstGeom>
          <a:noFill/>
          <a:ln>
            <a:noFill/>
          </a:ln>
        </p:spPr>
      </p:pic>
      <p:sp>
        <p:nvSpPr>
          <p:cNvPr id="149" name="Google Shape;149;p2" descr="File:Vegetarian-mark.svg - Wikimedia Commons"/>
          <p:cNvSpPr/>
          <p:nvPr/>
        </p:nvSpPr>
        <p:spPr>
          <a:xfrm>
            <a:off x="5943600" y="3276600"/>
            <a:ext cx="304800" cy="30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50" name="Google Shape;150;p2"/>
          <p:cNvPicPr preferRelativeResize="0"/>
          <p:nvPr/>
        </p:nvPicPr>
        <p:blipFill rotWithShape="1">
          <a:blip r:embed="rId9">
            <a:alphaModFix/>
          </a:blip>
          <a:srcRect/>
          <a:stretch/>
        </p:blipFill>
        <p:spPr>
          <a:xfrm>
            <a:off x="6642253" y="1754047"/>
            <a:ext cx="289687" cy="289687"/>
          </a:xfrm>
          <a:prstGeom prst="rect">
            <a:avLst/>
          </a:prstGeom>
          <a:noFill/>
          <a:ln>
            <a:noFill/>
          </a:ln>
        </p:spPr>
      </p:pic>
      <p:pic>
        <p:nvPicPr>
          <p:cNvPr id="151" name="Google Shape;151;p2"/>
          <p:cNvPicPr preferRelativeResize="0"/>
          <p:nvPr/>
        </p:nvPicPr>
        <p:blipFill rotWithShape="1">
          <a:blip r:embed="rId9">
            <a:alphaModFix/>
          </a:blip>
          <a:srcRect/>
          <a:stretch/>
        </p:blipFill>
        <p:spPr>
          <a:xfrm>
            <a:off x="6647577" y="2691571"/>
            <a:ext cx="289687" cy="289687"/>
          </a:xfrm>
          <a:prstGeom prst="rect">
            <a:avLst/>
          </a:prstGeom>
          <a:noFill/>
          <a:ln>
            <a:noFill/>
          </a:ln>
        </p:spPr>
      </p:pic>
      <p:pic>
        <p:nvPicPr>
          <p:cNvPr id="152" name="Google Shape;152;p2"/>
          <p:cNvPicPr preferRelativeResize="0"/>
          <p:nvPr/>
        </p:nvPicPr>
        <p:blipFill rotWithShape="1">
          <a:blip r:embed="rId9">
            <a:alphaModFix/>
          </a:blip>
          <a:srcRect/>
          <a:stretch/>
        </p:blipFill>
        <p:spPr>
          <a:xfrm>
            <a:off x="6647577" y="3680725"/>
            <a:ext cx="289687" cy="289687"/>
          </a:xfrm>
          <a:prstGeom prst="rect">
            <a:avLst/>
          </a:prstGeom>
          <a:noFill/>
          <a:ln>
            <a:noFill/>
          </a:ln>
        </p:spPr>
      </p:pic>
      <p:pic>
        <p:nvPicPr>
          <p:cNvPr id="153" name="Google Shape;153;p2"/>
          <p:cNvPicPr preferRelativeResize="0"/>
          <p:nvPr/>
        </p:nvPicPr>
        <p:blipFill rotWithShape="1">
          <a:blip r:embed="rId9">
            <a:alphaModFix/>
          </a:blip>
          <a:srcRect/>
          <a:stretch/>
        </p:blipFill>
        <p:spPr>
          <a:xfrm>
            <a:off x="6654921" y="4787297"/>
            <a:ext cx="289687" cy="289687"/>
          </a:xfrm>
          <a:prstGeom prst="rect">
            <a:avLst/>
          </a:prstGeom>
          <a:noFill/>
          <a:ln>
            <a:noFill/>
          </a:ln>
        </p:spPr>
      </p:pic>
      <p:pic>
        <p:nvPicPr>
          <p:cNvPr id="154" name="Google Shape;154;p2"/>
          <p:cNvPicPr preferRelativeResize="0"/>
          <p:nvPr/>
        </p:nvPicPr>
        <p:blipFill rotWithShape="1">
          <a:blip r:embed="rId9">
            <a:alphaModFix/>
          </a:blip>
          <a:srcRect/>
          <a:stretch/>
        </p:blipFill>
        <p:spPr>
          <a:xfrm>
            <a:off x="6652935" y="5761595"/>
            <a:ext cx="289687" cy="289687"/>
          </a:xfrm>
          <a:prstGeom prst="rect">
            <a:avLst/>
          </a:prstGeom>
          <a:noFill/>
          <a:ln>
            <a:noFill/>
          </a:ln>
        </p:spPr>
      </p:pic>
      <p:graphicFrame>
        <p:nvGraphicFramePr>
          <p:cNvPr id="155" name="Google Shape;155;p2"/>
          <p:cNvGraphicFramePr/>
          <p:nvPr/>
        </p:nvGraphicFramePr>
        <p:xfrm>
          <a:off x="10747602" y="1384023"/>
          <a:ext cx="1133848" cy="704958"/>
        </p:xfrm>
        <a:graphic>
          <a:graphicData uri="http://schemas.openxmlformats.org/presentationml/2006/ole">
            <mc:AlternateContent xmlns:mc="http://schemas.openxmlformats.org/markup-compatibility/2006">
              <mc:Choice xmlns:v="urn:schemas-microsoft-com:vml" Requires="v">
                <p:oleObj r:id="rId10" imgW="1133848" imgH="704958" progId="Acrobat.Document.DC">
                  <p:embed/>
                </p:oleObj>
              </mc:Choice>
              <mc:Fallback>
                <p:oleObj r:id="rId10" imgW="1133848" imgH="704958" progId="Acrobat.Document.DC">
                  <p:embed/>
                  <p:pic>
                    <p:nvPicPr>
                      <p:cNvPr id="155" name="Google Shape;155;p2"/>
                      <p:cNvPicPr preferRelativeResize="0"/>
                      <p:nvPr/>
                    </p:nvPicPr>
                    <p:blipFill rotWithShape="1">
                      <a:blip r:embed="rId11">
                        <a:alphaModFix/>
                      </a:blip>
                      <a:srcRect/>
                      <a:stretch/>
                    </p:blipFill>
                    <p:spPr>
                      <a:xfrm>
                        <a:off x="10747602" y="1384023"/>
                        <a:ext cx="1133848" cy="704958"/>
                      </a:xfrm>
                      <a:prstGeom prst="rect">
                        <a:avLst/>
                      </a:prstGeom>
                      <a:noFill/>
                      <a:ln>
                        <a:noFill/>
                      </a:ln>
                    </p:spPr>
                  </p:pic>
                </p:oleObj>
              </mc:Fallback>
            </mc:AlternateContent>
          </a:graphicData>
        </a:graphic>
      </p:graphicFrame>
      <p:pic>
        <p:nvPicPr>
          <p:cNvPr id="156" name="Google Shape;156;p2"/>
          <p:cNvPicPr preferRelativeResize="0"/>
          <p:nvPr/>
        </p:nvPicPr>
        <p:blipFill rotWithShape="1">
          <a:blip r:embed="rId12">
            <a:alphaModFix/>
          </a:blip>
          <a:srcRect/>
          <a:stretch/>
        </p:blipFill>
        <p:spPr>
          <a:xfrm>
            <a:off x="10747602" y="369937"/>
            <a:ext cx="1133848" cy="1045812"/>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641</Words>
  <Application>Microsoft Office PowerPoint</Application>
  <PresentationFormat>Widescreen</PresentationFormat>
  <Paragraphs>161</Paragraphs>
  <Slides>2</Slides>
  <Notes>2</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2</vt:i4>
      </vt:variant>
    </vt:vector>
  </HeadingPairs>
  <TitlesOfParts>
    <vt:vector size="7" baseType="lpstr">
      <vt:lpstr>Arial</vt:lpstr>
      <vt:lpstr>Calibri</vt:lpstr>
      <vt:lpstr>Comic Sans MS</vt:lpstr>
      <vt:lpstr>Office Theme</vt:lpstr>
      <vt:lpstr>Adobe Acrobat Document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ELeonard</dc:creator>
  <cp:lastModifiedBy>Sonya Turpin</cp:lastModifiedBy>
  <cp:revision>1</cp:revision>
  <dcterms:created xsi:type="dcterms:W3CDTF">2023-12-06T08:07:17Z</dcterms:created>
  <dcterms:modified xsi:type="dcterms:W3CDTF">2026-01-15T16:25:01Z</dcterms:modified>
</cp:coreProperties>
</file>